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78" r:id="rId3"/>
    <p:sldId id="279" r:id="rId4"/>
    <p:sldId id="280" r:id="rId5"/>
    <p:sldId id="293" r:id="rId6"/>
    <p:sldId id="295" r:id="rId7"/>
    <p:sldId id="281" r:id="rId8"/>
    <p:sldId id="282" r:id="rId9"/>
    <p:sldId id="283" r:id="rId10"/>
    <p:sldId id="284" r:id="rId11"/>
    <p:sldId id="285" r:id="rId12"/>
    <p:sldId id="286" r:id="rId13"/>
    <p:sldId id="289" r:id="rId14"/>
    <p:sldId id="297" r:id="rId15"/>
    <p:sldId id="300" r:id="rId16"/>
    <p:sldId id="299" r:id="rId17"/>
    <p:sldId id="288" r:id="rId18"/>
    <p:sldId id="298" r:id="rId19"/>
    <p:sldId id="290" r:id="rId20"/>
    <p:sldId id="291" r:id="rId21"/>
    <p:sldId id="292"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50"/>
    <p:restoredTop sz="76259"/>
  </p:normalViewPr>
  <p:slideViewPr>
    <p:cSldViewPr snapToGrid="0">
      <p:cViewPr varScale="1">
        <p:scale>
          <a:sx n="96" d="100"/>
          <a:sy n="96" d="100"/>
        </p:scale>
        <p:origin x="592" y="168"/>
      </p:cViewPr>
      <p:guideLst/>
    </p:cSldViewPr>
  </p:slideViewPr>
  <p:outlineViewPr>
    <p:cViewPr>
      <p:scale>
        <a:sx n="33" d="100"/>
        <a:sy n="33" d="100"/>
      </p:scale>
      <p:origin x="0" y="0"/>
    </p:cViewPr>
  </p:outlineViewPr>
  <p:notesTextViewPr>
    <p:cViewPr>
      <p:scale>
        <a:sx n="130" d="100"/>
        <a:sy n="13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B2AC24-420C-C24E-A70E-AA70580950B7}" type="datetimeFigureOut">
              <a:rPr lang="en-US" smtClean="0"/>
              <a:t>12/10/24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CE8A8-D000-1F44-B35E-C3F64C946B03}" type="slidenum">
              <a:rPr lang="en-US" smtClean="0"/>
              <a:t>‹#›</a:t>
            </a:fld>
            <a:endParaRPr lang="en-US"/>
          </a:p>
        </p:txBody>
      </p:sp>
    </p:spTree>
    <p:extLst>
      <p:ext uri="{BB962C8B-B14F-4D97-AF65-F5344CB8AC3E}">
        <p14:creationId xmlns:p14="http://schemas.microsoft.com/office/powerpoint/2010/main" val="3673338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8CE8A8-D000-1F44-B35E-C3F64C946B03}" type="slidenum">
              <a:rPr lang="en-US" smtClean="0"/>
              <a:t>1</a:t>
            </a:fld>
            <a:endParaRPr lang="en-US"/>
          </a:p>
        </p:txBody>
      </p:sp>
    </p:spTree>
    <p:extLst>
      <p:ext uri="{BB962C8B-B14F-4D97-AF65-F5344CB8AC3E}">
        <p14:creationId xmlns:p14="http://schemas.microsoft.com/office/powerpoint/2010/main" val="3613914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B0F23-C50E-D795-3404-127BC1445D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3E7901-24D8-B109-C2CA-3A4F92DD5E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3BCB57-8F69-2657-9295-319C071CEB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did another assessment of random and targeted</a:t>
            </a:r>
            <a:r>
              <a:rPr lang="zh-CN" altLang="en-US" dirty="0"/>
              <a:t> </a:t>
            </a:r>
            <a:r>
              <a:rPr lang="en-US" altLang="zh-CN" dirty="0"/>
              <a:t>attack. We calculated the top 20 nodes with the highest betweenness </a:t>
            </a:r>
            <a:r>
              <a:rPr lang="en-US" altLang="zh-CN" dirty="0" err="1"/>
              <a:t>centraliy</a:t>
            </a:r>
            <a:r>
              <a:rPr lang="en-US" altLang="zh-CN" dirty="0"/>
              <a:t>. And then remove them one by one in sequence. After each removal, we recalculate the network efficiency. We also performed the same action for 20 randomly selected nodes. </a:t>
            </a:r>
            <a:endParaRPr lang="en-US" dirty="0"/>
          </a:p>
          <a:p>
            <a:endParaRPr lang="en-US" dirty="0"/>
          </a:p>
        </p:txBody>
      </p:sp>
      <p:sp>
        <p:nvSpPr>
          <p:cNvPr id="4" name="Slide Number Placeholder 3">
            <a:extLst>
              <a:ext uri="{FF2B5EF4-FFF2-40B4-BE49-F238E27FC236}">
                <a16:creationId xmlns:a16="http://schemas.microsoft.com/office/drawing/2014/main" id="{39B3048A-7FB4-A41D-A994-4418B5EB5772}"/>
              </a:ext>
            </a:extLst>
          </p:cNvPr>
          <p:cNvSpPr>
            <a:spLocks noGrp="1"/>
          </p:cNvSpPr>
          <p:nvPr>
            <p:ph type="sldNum" sz="quarter" idx="5"/>
          </p:nvPr>
        </p:nvSpPr>
        <p:spPr/>
        <p:txBody>
          <a:bodyPr/>
          <a:lstStyle/>
          <a:p>
            <a:fld id="{C88CE8A8-D000-1F44-B35E-C3F64C946B03}" type="slidenum">
              <a:rPr lang="en-US" smtClean="0"/>
              <a:t>10</a:t>
            </a:fld>
            <a:endParaRPr lang="en-US"/>
          </a:p>
        </p:txBody>
      </p:sp>
    </p:spTree>
    <p:extLst>
      <p:ext uri="{BB962C8B-B14F-4D97-AF65-F5344CB8AC3E}">
        <p14:creationId xmlns:p14="http://schemas.microsoft.com/office/powerpoint/2010/main" val="1690060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A788D-D5CA-7462-8CA1-62DB461B26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32C36F-6BD7-4B20-028F-1FE051D3B3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3E2657-C88E-059A-881C-B476259E8F2E}"/>
              </a:ext>
            </a:extLst>
          </p:cNvPr>
          <p:cNvSpPr>
            <a:spLocks noGrp="1"/>
          </p:cNvSpPr>
          <p:nvPr>
            <p:ph type="body" idx="1"/>
          </p:nvPr>
        </p:nvSpPr>
        <p:spPr/>
        <p:txBody>
          <a:bodyPr/>
          <a:lstStyle/>
          <a:p>
            <a:r>
              <a:rPr lang="en-US" dirty="0"/>
              <a:t>Then we got the results. When certain nodes are being attacked, All three networks show a clear decline in efficiency, which suggest that all three networks are not resilient or robust when being attacked.</a:t>
            </a:r>
          </a:p>
          <a:p>
            <a:endParaRPr lang="en-US" altLang="zh-CN" dirty="0"/>
          </a:p>
          <a:p>
            <a:r>
              <a:rPr lang="en-US" altLang="zh-CN" dirty="0"/>
              <a:t>Compared to random attack, targeted</a:t>
            </a:r>
            <a:r>
              <a:rPr lang="zh-CN" altLang="en-US" dirty="0"/>
              <a:t> </a:t>
            </a:r>
            <a:r>
              <a:rPr lang="en-US" altLang="zh-CN" dirty="0"/>
              <a:t>attack</a:t>
            </a:r>
            <a:r>
              <a:rPr lang="zh-CN" altLang="en-US" dirty="0"/>
              <a:t> </a:t>
            </a:r>
            <a:r>
              <a:rPr lang="en-US" altLang="zh-CN" dirty="0"/>
              <a:t>causes more damage to the network across</a:t>
            </a:r>
            <a:r>
              <a:rPr lang="zh-CN" altLang="en-US" dirty="0"/>
              <a:t> </a:t>
            </a:r>
            <a:r>
              <a:rPr lang="en-US" altLang="zh-CN" dirty="0"/>
              <a:t>all three cases. The downward curve of random is relatively moderate.</a:t>
            </a:r>
          </a:p>
          <a:p>
            <a:endParaRPr lang="en-US" altLang="zh-CN" dirty="0"/>
          </a:p>
          <a:p>
            <a:r>
              <a:rPr lang="en-US" altLang="zh-CN" dirty="0"/>
              <a:t>If we look at the weighted network, (We found that on weekdays with high travel demand. targeted attacks make the network more inefficient. This means that cause more severe impacts.) In weekday Attacks can make networks have a bigger impact compare to over the weekend</a:t>
            </a:r>
          </a:p>
          <a:p>
            <a:endParaRPr lang="en-US" altLang="zh-CN" dirty="0"/>
          </a:p>
          <a:p>
            <a:r>
              <a:rPr lang="en-US" altLang="zh-CN" dirty="0"/>
              <a:t>In conclusion, combining these two assessments. We find that London underground network  may be relatively vulnerable. But we don’t know what does vulnerability perform exactly?</a:t>
            </a:r>
          </a:p>
          <a:p>
            <a:endParaRPr lang="en-US" altLang="zh-CN" dirty="0"/>
          </a:p>
        </p:txBody>
      </p:sp>
      <p:sp>
        <p:nvSpPr>
          <p:cNvPr id="4" name="Slide Number Placeholder 3">
            <a:extLst>
              <a:ext uri="{FF2B5EF4-FFF2-40B4-BE49-F238E27FC236}">
                <a16:creationId xmlns:a16="http://schemas.microsoft.com/office/drawing/2014/main" id="{60AE8012-8902-2062-AAE6-08CE4541369C}"/>
              </a:ext>
            </a:extLst>
          </p:cNvPr>
          <p:cNvSpPr>
            <a:spLocks noGrp="1"/>
          </p:cNvSpPr>
          <p:nvPr>
            <p:ph type="sldNum" sz="quarter" idx="5"/>
          </p:nvPr>
        </p:nvSpPr>
        <p:spPr/>
        <p:txBody>
          <a:bodyPr/>
          <a:lstStyle/>
          <a:p>
            <a:fld id="{C88CE8A8-D000-1F44-B35E-C3F64C946B03}" type="slidenum">
              <a:rPr lang="en-US" smtClean="0"/>
              <a:t>11</a:t>
            </a:fld>
            <a:endParaRPr lang="en-US"/>
          </a:p>
        </p:txBody>
      </p:sp>
    </p:spTree>
    <p:extLst>
      <p:ext uri="{BB962C8B-B14F-4D97-AF65-F5344CB8AC3E}">
        <p14:creationId xmlns:p14="http://schemas.microsoft.com/office/powerpoint/2010/main" val="179317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589C2-EFE9-E557-A002-FAEAE214E0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77D732-A568-82D6-C179-58514CEE45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D25AF1-1B2C-7283-F880-AD29E6E3223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/ˈ</a:t>
            </a:r>
            <a:r>
              <a:rPr lang="en-US" dirty="0" err="1"/>
              <a:t>maɪkrə</a:t>
            </a:r>
            <a:endParaRPr lang="en-US" dirty="0"/>
          </a:p>
          <a:p>
            <a:endParaRPr lang="en-US" dirty="0"/>
          </a:p>
        </p:txBody>
      </p:sp>
      <p:sp>
        <p:nvSpPr>
          <p:cNvPr id="4" name="Slide Number Placeholder 3">
            <a:extLst>
              <a:ext uri="{FF2B5EF4-FFF2-40B4-BE49-F238E27FC236}">
                <a16:creationId xmlns:a16="http://schemas.microsoft.com/office/drawing/2014/main" id="{CA34D196-965A-2223-A341-997382FECDD4}"/>
              </a:ext>
            </a:extLst>
          </p:cNvPr>
          <p:cNvSpPr>
            <a:spLocks noGrp="1"/>
          </p:cNvSpPr>
          <p:nvPr>
            <p:ph type="sldNum" sz="quarter" idx="5"/>
          </p:nvPr>
        </p:nvSpPr>
        <p:spPr/>
        <p:txBody>
          <a:bodyPr/>
          <a:lstStyle/>
          <a:p>
            <a:fld id="{C88CE8A8-D000-1F44-B35E-C3F64C946B03}" type="slidenum">
              <a:rPr lang="en-US" smtClean="0"/>
              <a:t>12</a:t>
            </a:fld>
            <a:endParaRPr lang="en-US"/>
          </a:p>
        </p:txBody>
      </p:sp>
    </p:spTree>
    <p:extLst>
      <p:ext uri="{BB962C8B-B14F-4D97-AF65-F5344CB8AC3E}">
        <p14:creationId xmlns:p14="http://schemas.microsoft.com/office/powerpoint/2010/main" val="1339009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174A6-7F84-E0A9-1EA7-484718FBBE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3D1307-44BB-17A2-647A-5BB6FDB667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858CC3-E2D6-CBA1-0578-3126CC601C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assume that when a specific station is disrupted. There are two aspects will be impacted. The first one is the underground operation efficiency, that means Route is more congested and travel time is longer than it should be</a:t>
            </a:r>
            <a:r>
              <a:rPr lang="zh-CN" altLang="en-US" dirty="0"/>
              <a:t>。</a:t>
            </a:r>
            <a:r>
              <a:rPr lang="en-US" altLang="zh-CN" dirty="0"/>
              <a:t>T</a:t>
            </a:r>
            <a:r>
              <a:rPr lang="en-US" dirty="0"/>
              <a:t>he second aspect is the travel demand, that is, whether someone’s demand can still be satisfies. Because of the closure of some of the stations, people who were going there can‘t get there.</a:t>
            </a:r>
            <a:r>
              <a:rPr lang="zh-CN" altLang="en-US" dirty="0"/>
              <a:t> </a:t>
            </a:r>
            <a:r>
              <a:rPr lang="en-US" altLang="zh-CN" dirty="0"/>
              <a:t>For the </a:t>
            </a:r>
            <a:endParaRPr lang="en-US" dirty="0"/>
          </a:p>
          <a:p>
            <a:endParaRPr lang="en-US" dirty="0"/>
          </a:p>
        </p:txBody>
      </p:sp>
      <p:sp>
        <p:nvSpPr>
          <p:cNvPr id="4" name="Slide Number Placeholder 3">
            <a:extLst>
              <a:ext uri="{FF2B5EF4-FFF2-40B4-BE49-F238E27FC236}">
                <a16:creationId xmlns:a16="http://schemas.microsoft.com/office/drawing/2014/main" id="{5A93DDAB-2D1D-5CB7-1238-BAEA0D33E022}"/>
              </a:ext>
            </a:extLst>
          </p:cNvPr>
          <p:cNvSpPr>
            <a:spLocks noGrp="1"/>
          </p:cNvSpPr>
          <p:nvPr>
            <p:ph type="sldNum" sz="quarter" idx="5"/>
          </p:nvPr>
        </p:nvSpPr>
        <p:spPr/>
        <p:txBody>
          <a:bodyPr/>
          <a:lstStyle/>
          <a:p>
            <a:fld id="{C88CE8A8-D000-1F44-B35E-C3F64C946B03}" type="slidenum">
              <a:rPr lang="en-US" smtClean="0"/>
              <a:t>13</a:t>
            </a:fld>
            <a:endParaRPr lang="en-US"/>
          </a:p>
        </p:txBody>
      </p:sp>
    </p:spTree>
    <p:extLst>
      <p:ext uri="{BB962C8B-B14F-4D97-AF65-F5344CB8AC3E}">
        <p14:creationId xmlns:p14="http://schemas.microsoft.com/office/powerpoint/2010/main" val="3661755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C368D-388F-1B67-0CCB-93D40EBBBB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86A74A-183D-A383-E3C5-482C7351CE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F0A59-542D-29E0-A9A9-1C02B34041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AEE87E-37D4-D219-6BB2-B12B343243D2}"/>
              </a:ext>
            </a:extLst>
          </p:cNvPr>
          <p:cNvSpPr>
            <a:spLocks noGrp="1"/>
          </p:cNvSpPr>
          <p:nvPr>
            <p:ph type="sldNum" sz="quarter" idx="5"/>
          </p:nvPr>
        </p:nvSpPr>
        <p:spPr/>
        <p:txBody>
          <a:bodyPr/>
          <a:lstStyle/>
          <a:p>
            <a:fld id="{C88CE8A8-D000-1F44-B35E-C3F64C946B03}" type="slidenum">
              <a:rPr lang="en-US" smtClean="0"/>
              <a:t>14</a:t>
            </a:fld>
            <a:endParaRPr lang="en-US"/>
          </a:p>
        </p:txBody>
      </p:sp>
    </p:spTree>
    <p:extLst>
      <p:ext uri="{BB962C8B-B14F-4D97-AF65-F5344CB8AC3E}">
        <p14:creationId xmlns:p14="http://schemas.microsoft.com/office/powerpoint/2010/main" val="2017489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A271B-AC24-7649-505D-D2653233DA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C64B6E-B336-9C63-B182-A6B69C302D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46B3C4-C8A9-982D-87DC-8B638A8883C1}"/>
              </a:ext>
            </a:extLst>
          </p:cNvPr>
          <p:cNvSpPr>
            <a:spLocks noGrp="1"/>
          </p:cNvSpPr>
          <p:nvPr>
            <p:ph type="body" idx="1"/>
          </p:nvPr>
        </p:nvSpPr>
        <p:spPr/>
        <p:txBody>
          <a:bodyPr/>
          <a:lstStyle/>
          <a:p>
            <a:r>
              <a:rPr lang="en-US" dirty="0"/>
              <a:t>For the first exploration, we use ABM to do a dynamics simulation</a:t>
            </a:r>
          </a:p>
          <a:p>
            <a:endParaRPr lang="en-US" dirty="0"/>
          </a:p>
          <a:p>
            <a:r>
              <a:rPr lang="en-US" dirty="0"/>
              <a:t>Agent-Based Modeling (ABM) is a method that based on agents and individuals. In the modelling system, we can define multiple subjects and their corresponding attributes. And we can also set specific rules for how they act. To make it simple, we can create a virtual world.</a:t>
            </a:r>
          </a:p>
          <a:p>
            <a:r>
              <a:rPr lang="en-US" dirty="0"/>
              <a:t>For example, in our case, the system has two types of agents: stations</a:t>
            </a:r>
            <a:r>
              <a:rPr lang="zh-CN" altLang="en-US" dirty="0"/>
              <a:t> </a:t>
            </a:r>
            <a:r>
              <a:rPr lang="en-US" altLang="zh-CN" dirty="0"/>
              <a:t>(the blue point in the figure, it is the </a:t>
            </a:r>
            <a:r>
              <a:rPr lang="en-US" dirty="0"/>
              <a:t>static /ˈ</a:t>
            </a:r>
            <a:r>
              <a:rPr lang="en-US" dirty="0" err="1"/>
              <a:t>stætɪk</a:t>
            </a:r>
            <a:r>
              <a:rPr lang="en-US" dirty="0"/>
              <a:t>/ agents) and passengers (red shape, it is the shape of a very small person - are dynamic agents). </a:t>
            </a:r>
          </a:p>
          <a:p>
            <a:endParaRPr lang="en-US" dirty="0"/>
          </a:p>
          <a:p>
            <a:r>
              <a:rPr lang="en-US" dirty="0"/>
              <a:t>There are a lot of action rules in this system, e.g. certain number of passengers will be generated at specific stations in specific time based on the entry data</a:t>
            </a:r>
            <a:r>
              <a:rPr lang="zh-CN" altLang="en-US" dirty="0"/>
              <a:t> </a:t>
            </a:r>
            <a:r>
              <a:rPr lang="en-US" altLang="zh-CN" dirty="0"/>
              <a:t>(How many people enter this station in 15 minutes?). And the </a:t>
            </a:r>
            <a:r>
              <a:rPr lang="en-US" dirty="0"/>
              <a:t>passengers can move only along links, and having passengers exit the system once they reach their destinations after a certain period.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we’ve defined all the agent attributes and rules, we can hit “go,” and the system starts running based on these rules. During the running time, we can monitor some variables we’re interested in, and we can also export them as files it for further analysis. </a:t>
            </a:r>
          </a:p>
          <a:p>
            <a:endParaRPr lang="en-US" dirty="0"/>
          </a:p>
          <a:p>
            <a:endParaRPr lang="en-US" dirty="0"/>
          </a:p>
        </p:txBody>
      </p:sp>
      <p:sp>
        <p:nvSpPr>
          <p:cNvPr id="4" name="Slide Number Placeholder 3">
            <a:extLst>
              <a:ext uri="{FF2B5EF4-FFF2-40B4-BE49-F238E27FC236}">
                <a16:creationId xmlns:a16="http://schemas.microsoft.com/office/drawing/2014/main" id="{1EFE2445-D4B0-0D89-F481-9B5BF998571D}"/>
              </a:ext>
            </a:extLst>
          </p:cNvPr>
          <p:cNvSpPr>
            <a:spLocks noGrp="1"/>
          </p:cNvSpPr>
          <p:nvPr>
            <p:ph type="sldNum" sz="quarter" idx="5"/>
          </p:nvPr>
        </p:nvSpPr>
        <p:spPr/>
        <p:txBody>
          <a:bodyPr/>
          <a:lstStyle/>
          <a:p>
            <a:fld id="{C88CE8A8-D000-1F44-B35E-C3F64C946B03}" type="slidenum">
              <a:rPr lang="en-US" smtClean="0"/>
              <a:t>15</a:t>
            </a:fld>
            <a:endParaRPr lang="en-US"/>
          </a:p>
        </p:txBody>
      </p:sp>
    </p:spTree>
    <p:extLst>
      <p:ext uri="{BB962C8B-B14F-4D97-AF65-F5344CB8AC3E}">
        <p14:creationId xmlns:p14="http://schemas.microsoft.com/office/powerpoint/2010/main" val="3527901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50BD6-0591-FB62-8F40-3467DCF406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969277-F4F4-925D-B5CD-245349E578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D8B812-D57F-8A7E-072B-EB1E7A809DFF}"/>
              </a:ext>
            </a:extLst>
          </p:cNvPr>
          <p:cNvSpPr>
            <a:spLocks noGrp="1"/>
          </p:cNvSpPr>
          <p:nvPr>
            <p:ph type="body" idx="1"/>
          </p:nvPr>
        </p:nvSpPr>
        <p:spPr/>
        <p:txBody>
          <a:bodyPr/>
          <a:lstStyle/>
          <a:p>
            <a:r>
              <a:rPr lang="en-US" dirty="0"/>
              <a:t>Once we’ve defined all the agent attributes and rules, we can hit “go,” and the system starts running based on these rules. During the running time, we can monitor some variables we’re interested in, and we can also export them as files it for further analysis. </a:t>
            </a:r>
          </a:p>
          <a:p>
            <a:endParaRPr lang="en-US" dirty="0"/>
          </a:p>
          <a:p>
            <a:r>
              <a:rPr lang="en-US" dirty="0"/>
              <a:t>In a certain time point, we simulate that one of the stations is failed. So in this way, we can know the network changes when it encounter the disruption.</a:t>
            </a:r>
          </a:p>
          <a:p>
            <a:endParaRPr lang="en-US" dirty="0"/>
          </a:p>
        </p:txBody>
      </p:sp>
      <p:sp>
        <p:nvSpPr>
          <p:cNvPr id="4" name="Slide Number Placeholder 3">
            <a:extLst>
              <a:ext uri="{FF2B5EF4-FFF2-40B4-BE49-F238E27FC236}">
                <a16:creationId xmlns:a16="http://schemas.microsoft.com/office/drawing/2014/main" id="{D4C5D7ED-232F-CC54-5CD8-83A0F14DDEB5}"/>
              </a:ext>
            </a:extLst>
          </p:cNvPr>
          <p:cNvSpPr>
            <a:spLocks noGrp="1"/>
          </p:cNvSpPr>
          <p:nvPr>
            <p:ph type="sldNum" sz="quarter" idx="5"/>
          </p:nvPr>
        </p:nvSpPr>
        <p:spPr/>
        <p:txBody>
          <a:bodyPr/>
          <a:lstStyle/>
          <a:p>
            <a:fld id="{C88CE8A8-D000-1F44-B35E-C3F64C946B03}" type="slidenum">
              <a:rPr lang="en-US" smtClean="0"/>
              <a:t>16</a:t>
            </a:fld>
            <a:endParaRPr lang="en-US"/>
          </a:p>
        </p:txBody>
      </p:sp>
    </p:spTree>
    <p:extLst>
      <p:ext uri="{BB962C8B-B14F-4D97-AF65-F5344CB8AC3E}">
        <p14:creationId xmlns:p14="http://schemas.microsoft.com/office/powerpoint/2010/main" val="2385520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631BC-BE5C-53F0-C986-9996776055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631C53-66B2-F1B1-3B02-60D0BB1C0E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BAAA56-9581-9CF8-C79B-760230B02592}"/>
              </a:ext>
            </a:extLst>
          </p:cNvPr>
          <p:cNvSpPr>
            <a:spLocks noGrp="1"/>
          </p:cNvSpPr>
          <p:nvPr>
            <p:ph type="body" idx="1"/>
          </p:nvPr>
        </p:nvSpPr>
        <p:spPr/>
        <p:txBody>
          <a:bodyPr/>
          <a:lstStyle/>
          <a:p>
            <a:r>
              <a:rPr lang="en-US" dirty="0"/>
              <a:t>It‘s our attempt at an important point.</a:t>
            </a:r>
            <a:r>
              <a:rPr lang="zh-CN" altLang="en-US" dirty="0"/>
              <a:t> </a:t>
            </a:r>
            <a:r>
              <a:rPr lang="en-US" altLang="zh-CN" dirty="0"/>
              <a:t>The figure shows how network efficiency change when the </a:t>
            </a:r>
            <a:r>
              <a:rPr lang="en-US" altLang="zh-CN" dirty="0" err="1"/>
              <a:t>closue</a:t>
            </a:r>
            <a:r>
              <a:rPr lang="en-US" altLang="zh-CN" dirty="0"/>
              <a:t> or attack happened in different time period and lasted for different duration.</a:t>
            </a:r>
          </a:p>
          <a:p>
            <a:endParaRPr lang="en-US" dirty="0"/>
          </a:p>
          <a:p>
            <a:r>
              <a:rPr lang="en-US" dirty="0"/>
              <a:t>The horizontal coordinate is the DISRUPTION DURATION, and we modeled 10 pause durations between 15min and 150min</a:t>
            </a:r>
            <a:r>
              <a:rPr lang="zh-CN" altLang="en-US" dirty="0"/>
              <a:t> </a:t>
            </a:r>
            <a:r>
              <a:rPr lang="en-US" altLang="zh-CN" dirty="0"/>
              <a:t>(</a:t>
            </a:r>
            <a:r>
              <a:rPr lang="en-US" dirty="0"/>
              <a:t>since we derived the average pause time of a site from a pause dataset to be roughly 150 minutes), the y axis is the network efficiency reduction. Different lines indicate different disruption starting time. </a:t>
            </a:r>
          </a:p>
          <a:p>
            <a:endParaRPr lang="en-US" dirty="0"/>
          </a:p>
          <a:p>
            <a:r>
              <a:rPr lang="en-US" dirty="0"/>
              <a:t>1.When this central station is closed, the network efficiency will reduce among all scenarios. </a:t>
            </a:r>
          </a:p>
          <a:p>
            <a:r>
              <a:rPr lang="en-US" dirty="0"/>
              <a:t>2.When the duration is between 15 and 60 minutes, the reduction in the efficiency increases significantly as the duration increases. However, the reduction magnitude become stable after 60 minutes. This tells us that a station that's off for </a:t>
            </a:r>
            <a:r>
              <a:rPr lang="en-US" altLang="zh-CN" dirty="0"/>
              <a:t>150</a:t>
            </a:r>
            <a:r>
              <a:rPr lang="en-US" dirty="0"/>
              <a:t> minutes may have similar impact on the entire network as one that's off for 60 minutes.</a:t>
            </a:r>
          </a:p>
          <a:p>
            <a:r>
              <a:rPr lang="en-US" dirty="0"/>
              <a:t>3,And from the three different lines we can know, Station closures have the greatest impact if they occur during the evening rush hour, which begin from 4pm in the afternoon</a:t>
            </a:r>
          </a:p>
          <a:p>
            <a:endParaRPr lang="en-US" dirty="0"/>
          </a:p>
          <a:p>
            <a:r>
              <a:rPr lang="en-US" dirty="0"/>
              <a:t>Here we are just making the most initial attempt</a:t>
            </a:r>
          </a:p>
          <a:p>
            <a:endParaRPr lang="en-US" dirty="0"/>
          </a:p>
          <a:p>
            <a:endParaRPr lang="en-US" dirty="0"/>
          </a:p>
        </p:txBody>
      </p:sp>
      <p:sp>
        <p:nvSpPr>
          <p:cNvPr id="4" name="Slide Number Placeholder 3">
            <a:extLst>
              <a:ext uri="{FF2B5EF4-FFF2-40B4-BE49-F238E27FC236}">
                <a16:creationId xmlns:a16="http://schemas.microsoft.com/office/drawing/2014/main" id="{F3502BE6-AF9A-DA6A-EA5D-FBBDBD91B0C1}"/>
              </a:ext>
            </a:extLst>
          </p:cNvPr>
          <p:cNvSpPr>
            <a:spLocks noGrp="1"/>
          </p:cNvSpPr>
          <p:nvPr>
            <p:ph type="sldNum" sz="quarter" idx="5"/>
          </p:nvPr>
        </p:nvSpPr>
        <p:spPr/>
        <p:txBody>
          <a:bodyPr/>
          <a:lstStyle/>
          <a:p>
            <a:fld id="{C88CE8A8-D000-1F44-B35E-C3F64C946B03}" type="slidenum">
              <a:rPr lang="en-US" smtClean="0"/>
              <a:t>17</a:t>
            </a:fld>
            <a:endParaRPr lang="en-US"/>
          </a:p>
        </p:txBody>
      </p:sp>
    </p:spTree>
    <p:extLst>
      <p:ext uri="{BB962C8B-B14F-4D97-AF65-F5344CB8AC3E}">
        <p14:creationId xmlns:p14="http://schemas.microsoft.com/office/powerpoint/2010/main" val="3087018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89FFA-8856-51D4-565E-A8AA1E7F91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8F7CDE-7A4E-6B83-52EA-D39E80EBF8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4AADE3-4EF0-4DA7-2687-2ADCB3D9F5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C37576-CEDF-CBA0-8E10-DDA02D8D9487}"/>
              </a:ext>
            </a:extLst>
          </p:cNvPr>
          <p:cNvSpPr>
            <a:spLocks noGrp="1"/>
          </p:cNvSpPr>
          <p:nvPr>
            <p:ph type="sldNum" sz="quarter" idx="5"/>
          </p:nvPr>
        </p:nvSpPr>
        <p:spPr/>
        <p:txBody>
          <a:bodyPr/>
          <a:lstStyle/>
          <a:p>
            <a:fld id="{C88CE8A8-D000-1F44-B35E-C3F64C946B03}" type="slidenum">
              <a:rPr lang="en-US" smtClean="0"/>
              <a:t>18</a:t>
            </a:fld>
            <a:endParaRPr lang="en-US"/>
          </a:p>
        </p:txBody>
      </p:sp>
    </p:spTree>
    <p:extLst>
      <p:ext uri="{BB962C8B-B14F-4D97-AF65-F5344CB8AC3E}">
        <p14:creationId xmlns:p14="http://schemas.microsoft.com/office/powerpoint/2010/main" val="4218895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8CE8A8-D000-1F44-B35E-C3F64C946B03}" type="slidenum">
              <a:rPr lang="en-US" smtClean="0"/>
              <a:t>19</a:t>
            </a:fld>
            <a:endParaRPr lang="en-US"/>
          </a:p>
        </p:txBody>
      </p:sp>
    </p:spTree>
    <p:extLst>
      <p:ext uri="{BB962C8B-B14F-4D97-AF65-F5344CB8AC3E}">
        <p14:creationId xmlns:p14="http://schemas.microsoft.com/office/powerpoint/2010/main" val="1541070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D66AC-30FA-C627-04C2-2A2ACDA821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B6C814-920A-2986-BC9E-27109528DE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C3170C-8157-E0DE-513D-5C761D7B5FB0}"/>
              </a:ext>
            </a:extLst>
          </p:cNvPr>
          <p:cNvSpPr>
            <a:spLocks noGrp="1"/>
          </p:cNvSpPr>
          <p:nvPr>
            <p:ph type="body" idx="1"/>
          </p:nvPr>
        </p:nvSpPr>
        <p:spPr/>
        <p:txBody>
          <a:bodyPr/>
          <a:lstStyle/>
          <a:p>
            <a:r>
              <a:rPr lang="en-US" dirty="0"/>
              <a:t>Being the oldest underground railway in the world (established in 1863), the London Underground has evolved into a complex network with 11 lines and 272 stations.</a:t>
            </a:r>
            <a:r>
              <a:rPr lang="zh-CN" altLang="en-US" dirty="0"/>
              <a:t> </a:t>
            </a:r>
            <a:r>
              <a:rPr lang="en-US" dirty="0"/>
              <a:t>Its mix of old and modern design elements presents unique challenges for maintenance, robustness, and efficiency.</a:t>
            </a:r>
          </a:p>
          <a:p>
            <a:endParaRPr lang="en-US" dirty="0"/>
          </a:p>
          <a:p>
            <a:r>
              <a:rPr lang="en-US" dirty="0"/>
              <a:t>The Tube’s network exhibits a blend of central nodes (e.g., major hubs like King's Cross) and peripheral connections, making it an excellent subject for studying small-world properties, network centrality, and vulnerability.</a:t>
            </a:r>
          </a:p>
        </p:txBody>
      </p:sp>
      <p:sp>
        <p:nvSpPr>
          <p:cNvPr id="4" name="Slide Number Placeholder 3">
            <a:extLst>
              <a:ext uri="{FF2B5EF4-FFF2-40B4-BE49-F238E27FC236}">
                <a16:creationId xmlns:a16="http://schemas.microsoft.com/office/drawing/2014/main" id="{E563665F-8DF3-04E7-5CE3-163A6C3C15B3}"/>
              </a:ext>
            </a:extLst>
          </p:cNvPr>
          <p:cNvSpPr>
            <a:spLocks noGrp="1"/>
          </p:cNvSpPr>
          <p:nvPr>
            <p:ph type="sldNum" sz="quarter" idx="5"/>
          </p:nvPr>
        </p:nvSpPr>
        <p:spPr/>
        <p:txBody>
          <a:bodyPr/>
          <a:lstStyle/>
          <a:p>
            <a:fld id="{C88CE8A8-D000-1F44-B35E-C3F64C946B03}" type="slidenum">
              <a:rPr lang="en-US" smtClean="0"/>
              <a:t>2</a:t>
            </a:fld>
            <a:endParaRPr lang="en-US"/>
          </a:p>
        </p:txBody>
      </p:sp>
    </p:spTree>
    <p:extLst>
      <p:ext uri="{BB962C8B-B14F-4D97-AF65-F5344CB8AC3E}">
        <p14:creationId xmlns:p14="http://schemas.microsoft.com/office/powerpoint/2010/main" val="4073848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8CE8A8-D000-1F44-B35E-C3F64C946B03}" type="slidenum">
              <a:rPr lang="en-US" smtClean="0"/>
              <a:t>20</a:t>
            </a:fld>
            <a:endParaRPr lang="en-US"/>
          </a:p>
        </p:txBody>
      </p:sp>
    </p:spTree>
    <p:extLst>
      <p:ext uri="{BB962C8B-B14F-4D97-AF65-F5344CB8AC3E}">
        <p14:creationId xmlns:p14="http://schemas.microsoft.com/office/powerpoint/2010/main" val="3502854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8CE8A8-D000-1F44-B35E-C3F64C946B03}" type="slidenum">
              <a:rPr lang="en-US" smtClean="0"/>
              <a:t>21</a:t>
            </a:fld>
            <a:endParaRPr lang="en-US"/>
          </a:p>
        </p:txBody>
      </p:sp>
    </p:spTree>
    <p:extLst>
      <p:ext uri="{BB962C8B-B14F-4D97-AF65-F5344CB8AC3E}">
        <p14:creationId xmlns:p14="http://schemas.microsoft.com/office/powerpoint/2010/main" val="853507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3D874-67B7-53E2-8518-83E6894D82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5A900E-5662-29BA-74C6-5F3D738EFD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69C576-1136-D43F-402A-71346F709E00}"/>
              </a:ext>
            </a:extLst>
          </p:cNvPr>
          <p:cNvSpPr>
            <a:spLocks noGrp="1"/>
          </p:cNvSpPr>
          <p:nvPr>
            <p:ph type="body" idx="1"/>
          </p:nvPr>
        </p:nvSpPr>
        <p:spPr/>
        <p:txBody>
          <a:bodyPr/>
          <a:lstStyle/>
          <a:p>
            <a:r>
              <a:rPr lang="en-US" dirty="0"/>
              <a:t>I‘d like to share an article I read in nature communication</a:t>
            </a:r>
            <a:r>
              <a:rPr lang="en-US" altLang="zh-CN" dirty="0"/>
              <a:t>. I think this article is</a:t>
            </a:r>
            <a:r>
              <a:rPr lang="zh-CN" altLang="en-US" dirty="0"/>
              <a:t> </a:t>
            </a:r>
            <a:r>
              <a:rPr lang="en-US" altLang="zh-CN" dirty="0"/>
              <a:t>relevant to</a:t>
            </a:r>
            <a:r>
              <a:rPr lang="zh-CN" altLang="en-US" dirty="0"/>
              <a:t> </a:t>
            </a:r>
            <a:r>
              <a:rPr lang="en-US" altLang="zh-CN" dirty="0"/>
              <a:t>our research and the methods used are interesting and novel.</a:t>
            </a:r>
            <a:endParaRPr lang="en-US" dirty="0"/>
          </a:p>
        </p:txBody>
      </p:sp>
      <p:sp>
        <p:nvSpPr>
          <p:cNvPr id="4" name="Slide Number Placeholder 3">
            <a:extLst>
              <a:ext uri="{FF2B5EF4-FFF2-40B4-BE49-F238E27FC236}">
                <a16:creationId xmlns:a16="http://schemas.microsoft.com/office/drawing/2014/main" id="{EDEDB34E-668C-99FB-AC0A-428CB1CA5E4F}"/>
              </a:ext>
            </a:extLst>
          </p:cNvPr>
          <p:cNvSpPr>
            <a:spLocks noGrp="1"/>
          </p:cNvSpPr>
          <p:nvPr>
            <p:ph type="sldNum" sz="quarter" idx="5"/>
          </p:nvPr>
        </p:nvSpPr>
        <p:spPr/>
        <p:txBody>
          <a:bodyPr/>
          <a:lstStyle/>
          <a:p>
            <a:fld id="{C88CE8A8-D000-1F44-B35E-C3F64C946B03}" type="slidenum">
              <a:rPr lang="en-US" smtClean="0"/>
              <a:t>22</a:t>
            </a:fld>
            <a:endParaRPr lang="en-US"/>
          </a:p>
        </p:txBody>
      </p:sp>
    </p:spTree>
    <p:extLst>
      <p:ext uri="{BB962C8B-B14F-4D97-AF65-F5344CB8AC3E}">
        <p14:creationId xmlns:p14="http://schemas.microsoft.com/office/powerpoint/2010/main" val="2660758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93D5B-EB2B-6BB8-9C32-78043E44F3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AD7E7A-ADE3-9DCD-BFC1-78EBADD6D2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F747DE-806D-7C0A-2D53-D9A501299A5B}"/>
              </a:ext>
            </a:extLst>
          </p:cNvPr>
          <p:cNvSpPr>
            <a:spLocks noGrp="1"/>
          </p:cNvSpPr>
          <p:nvPr>
            <p:ph type="body" idx="1"/>
          </p:nvPr>
        </p:nvSpPr>
        <p:spPr/>
        <p:txBody>
          <a:bodyPr/>
          <a:lstStyle/>
          <a:p>
            <a:pPr rtl="0" fontAlgn="base">
              <a:buFont typeface="Arial" panose="020B0604020202020204" pitchFamily="34" charset="0"/>
              <a:buChar char="•"/>
            </a:pPr>
            <a:r>
              <a:rPr lang="en-US" sz="1800" b="0" i="0" u="none" strike="noStrike" dirty="0" err="1">
                <a:solidFill>
                  <a:srgbClr val="000000"/>
                </a:solidFill>
                <a:effectLst/>
                <a:latin typeface="Georgia" panose="02040502050405020303" pitchFamily="18" charset="0"/>
              </a:rPr>
              <a:t>Analyse</a:t>
            </a:r>
            <a:r>
              <a:rPr lang="en-US" sz="1800" b="0" i="0" u="none" strike="noStrike" dirty="0">
                <a:solidFill>
                  <a:srgbClr val="000000"/>
                </a:solidFill>
                <a:effectLst/>
                <a:latin typeface="Georgia" panose="02040502050405020303" pitchFamily="18" charset="0"/>
              </a:rPr>
              <a:t> if there are small-world properties</a:t>
            </a:r>
          </a:p>
          <a:p>
            <a:pPr rtl="0" fontAlgn="base">
              <a:buFont typeface="Arial" panose="020B0604020202020204" pitchFamily="34" charset="0"/>
              <a:buChar char="•"/>
            </a:pPr>
            <a:r>
              <a:rPr lang="en-US" sz="1800" b="0" i="0" u="none" strike="noStrike" dirty="0" err="1">
                <a:solidFill>
                  <a:srgbClr val="000000"/>
                </a:solidFill>
                <a:effectLst/>
                <a:latin typeface="Georgia" panose="02040502050405020303" pitchFamily="18" charset="0"/>
              </a:rPr>
              <a:t>Analyse</a:t>
            </a:r>
            <a:r>
              <a:rPr lang="en-US" sz="1800" b="0" i="0" u="none" strike="noStrike" dirty="0">
                <a:solidFill>
                  <a:srgbClr val="000000"/>
                </a:solidFill>
                <a:effectLst/>
                <a:latin typeface="Georgia" panose="02040502050405020303" pitchFamily="18" charset="0"/>
              </a:rPr>
              <a:t> its performance when subjected to random attacks (</a:t>
            </a:r>
            <a:r>
              <a:rPr lang="en-US" sz="1800" b="0" i="0" u="none" strike="noStrike" dirty="0" err="1">
                <a:solidFill>
                  <a:srgbClr val="000000"/>
                </a:solidFill>
                <a:effectLst/>
                <a:latin typeface="Georgia" panose="02040502050405020303" pitchFamily="18" charset="0"/>
              </a:rPr>
              <a:t>randomised</a:t>
            </a:r>
            <a:r>
              <a:rPr lang="en-US" sz="1800" b="0" i="0" u="none" strike="noStrike" dirty="0">
                <a:solidFill>
                  <a:srgbClr val="000000"/>
                </a:solidFill>
                <a:effectLst/>
                <a:latin typeface="Georgia" panose="02040502050405020303" pitchFamily="18" charset="0"/>
              </a:rPr>
              <a:t> node attack) and targeted attacks (use centrality to figure out the top </a:t>
            </a:r>
            <a:r>
              <a:rPr lang="en-US" altLang="zh-CN" sz="1800" b="0" i="0" u="none" strike="noStrike" dirty="0">
                <a:solidFill>
                  <a:srgbClr val="000000"/>
                </a:solidFill>
                <a:effectLst/>
                <a:latin typeface="Georgia" panose="02040502050405020303" pitchFamily="18" charset="0"/>
              </a:rPr>
              <a:t>20</a:t>
            </a:r>
            <a:r>
              <a:rPr lang="zh-CN" altLang="en-US" sz="1800" b="0" i="0" u="none" strike="noStrike" dirty="0">
                <a:solidFill>
                  <a:srgbClr val="000000"/>
                </a:solidFill>
                <a:effectLst/>
                <a:latin typeface="Georgia" panose="02040502050405020303" pitchFamily="18" charset="0"/>
              </a:rPr>
              <a:t> </a:t>
            </a:r>
            <a:r>
              <a:rPr lang="en-US" sz="1800" b="0" i="0" u="none" strike="noStrike" dirty="0">
                <a:solidFill>
                  <a:srgbClr val="000000"/>
                </a:solidFill>
                <a:effectLst/>
                <a:latin typeface="Georgia" panose="02040502050405020303" pitchFamily="18" charset="0"/>
              </a:rPr>
              <a:t>nodes to attack in order）</a:t>
            </a:r>
          </a:p>
          <a:p>
            <a:endParaRPr lang="en-US" dirty="0"/>
          </a:p>
        </p:txBody>
      </p:sp>
      <p:sp>
        <p:nvSpPr>
          <p:cNvPr id="4" name="Slide Number Placeholder 3">
            <a:extLst>
              <a:ext uri="{FF2B5EF4-FFF2-40B4-BE49-F238E27FC236}">
                <a16:creationId xmlns:a16="http://schemas.microsoft.com/office/drawing/2014/main" id="{B84EC8D5-D5BF-E567-00A7-57259B00EFF4}"/>
              </a:ext>
            </a:extLst>
          </p:cNvPr>
          <p:cNvSpPr>
            <a:spLocks noGrp="1"/>
          </p:cNvSpPr>
          <p:nvPr>
            <p:ph type="sldNum" sz="quarter" idx="5"/>
          </p:nvPr>
        </p:nvSpPr>
        <p:spPr/>
        <p:txBody>
          <a:bodyPr/>
          <a:lstStyle/>
          <a:p>
            <a:fld id="{C88CE8A8-D000-1F44-B35E-C3F64C946B03}" type="slidenum">
              <a:rPr lang="en-US" smtClean="0"/>
              <a:t>3</a:t>
            </a:fld>
            <a:endParaRPr lang="en-US"/>
          </a:p>
        </p:txBody>
      </p:sp>
    </p:spTree>
    <p:extLst>
      <p:ext uri="{BB962C8B-B14F-4D97-AF65-F5344CB8AC3E}">
        <p14:creationId xmlns:p14="http://schemas.microsoft.com/office/powerpoint/2010/main" val="754094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D1BBB-A794-9834-ADC9-FB3792733D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49F6ED-2268-B4CB-C2D8-AB4CADF304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432117-79B2-6E09-ED43-017D8CD926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4489AE-3688-D604-F698-338F2B76C4DE}"/>
              </a:ext>
            </a:extLst>
          </p:cNvPr>
          <p:cNvSpPr>
            <a:spLocks noGrp="1"/>
          </p:cNvSpPr>
          <p:nvPr>
            <p:ph type="sldNum" sz="quarter" idx="5"/>
          </p:nvPr>
        </p:nvSpPr>
        <p:spPr/>
        <p:txBody>
          <a:bodyPr/>
          <a:lstStyle/>
          <a:p>
            <a:fld id="{C88CE8A8-D000-1F44-B35E-C3F64C946B03}" type="slidenum">
              <a:rPr lang="en-US" smtClean="0"/>
              <a:t>4</a:t>
            </a:fld>
            <a:endParaRPr lang="en-US"/>
          </a:p>
        </p:txBody>
      </p:sp>
    </p:spTree>
    <p:extLst>
      <p:ext uri="{BB962C8B-B14F-4D97-AF65-F5344CB8AC3E}">
        <p14:creationId xmlns:p14="http://schemas.microsoft.com/office/powerpoint/2010/main" val="4016976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8CE8A8-D000-1F44-B35E-C3F64C946B03}" type="slidenum">
              <a:rPr lang="en-US" smtClean="0"/>
              <a:t>5</a:t>
            </a:fld>
            <a:endParaRPr lang="en-US"/>
          </a:p>
        </p:txBody>
      </p:sp>
    </p:spTree>
    <p:extLst>
      <p:ext uri="{BB962C8B-B14F-4D97-AF65-F5344CB8AC3E}">
        <p14:creationId xmlns:p14="http://schemas.microsoft.com/office/powerpoint/2010/main" val="3011832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9D525-3F6B-D18F-A518-BE2A18F454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23C706-87E3-9EBD-4240-A0E4C63895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037414-F2A0-0560-C47B-1A1D5A12E6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EA657F-B1BE-E652-C808-947B4CD53CB9}"/>
              </a:ext>
            </a:extLst>
          </p:cNvPr>
          <p:cNvSpPr>
            <a:spLocks noGrp="1"/>
          </p:cNvSpPr>
          <p:nvPr>
            <p:ph type="sldNum" sz="quarter" idx="5"/>
          </p:nvPr>
        </p:nvSpPr>
        <p:spPr/>
        <p:txBody>
          <a:bodyPr/>
          <a:lstStyle/>
          <a:p>
            <a:fld id="{C88CE8A8-D000-1F44-B35E-C3F64C946B03}" type="slidenum">
              <a:rPr lang="en-US" smtClean="0"/>
              <a:t>6</a:t>
            </a:fld>
            <a:endParaRPr lang="en-US"/>
          </a:p>
        </p:txBody>
      </p:sp>
    </p:spTree>
    <p:extLst>
      <p:ext uri="{BB962C8B-B14F-4D97-AF65-F5344CB8AC3E}">
        <p14:creationId xmlns:p14="http://schemas.microsoft.com/office/powerpoint/2010/main" val="2029178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5B60D-EEE0-CDBB-AA55-B93877FBFC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D1FC25-30F6-0A12-7508-8173D674F0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C78E55-DADC-5DB8-E18A-30725E72D0BF}"/>
              </a:ext>
            </a:extLst>
          </p:cNvPr>
          <p:cNvSpPr>
            <a:spLocks noGrp="1"/>
          </p:cNvSpPr>
          <p:nvPr>
            <p:ph type="body" idx="1"/>
          </p:nvPr>
        </p:nvSpPr>
        <p:spPr/>
        <p:txBody>
          <a:bodyPr/>
          <a:lstStyle/>
          <a:p>
            <a:r>
              <a:rPr lang="en-US" dirty="0"/>
              <a:t>Most of the subway stations are concentrated in zones 1 to 6.</a:t>
            </a:r>
          </a:p>
        </p:txBody>
      </p:sp>
      <p:sp>
        <p:nvSpPr>
          <p:cNvPr id="4" name="Slide Number Placeholder 3">
            <a:extLst>
              <a:ext uri="{FF2B5EF4-FFF2-40B4-BE49-F238E27FC236}">
                <a16:creationId xmlns:a16="http://schemas.microsoft.com/office/drawing/2014/main" id="{E55F85FA-0AEE-D948-E2C7-9D947558B67A}"/>
              </a:ext>
            </a:extLst>
          </p:cNvPr>
          <p:cNvSpPr>
            <a:spLocks noGrp="1"/>
          </p:cNvSpPr>
          <p:nvPr>
            <p:ph type="sldNum" sz="quarter" idx="5"/>
          </p:nvPr>
        </p:nvSpPr>
        <p:spPr/>
        <p:txBody>
          <a:bodyPr/>
          <a:lstStyle/>
          <a:p>
            <a:fld id="{C88CE8A8-D000-1F44-B35E-C3F64C946B03}" type="slidenum">
              <a:rPr lang="en-US" smtClean="0"/>
              <a:t>7</a:t>
            </a:fld>
            <a:endParaRPr lang="en-US"/>
          </a:p>
        </p:txBody>
      </p:sp>
    </p:spTree>
    <p:extLst>
      <p:ext uri="{BB962C8B-B14F-4D97-AF65-F5344CB8AC3E}">
        <p14:creationId xmlns:p14="http://schemas.microsoft.com/office/powerpoint/2010/main" val="2616580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97AEE-588A-9950-05F0-F8195B9B19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677D84-061B-D089-2F66-596A3A77BD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56358-CE8E-666E-DBF3-FBB211E453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5C229B-1BEC-CACF-BCCD-288E74F2532C}"/>
              </a:ext>
            </a:extLst>
          </p:cNvPr>
          <p:cNvSpPr>
            <a:spLocks noGrp="1"/>
          </p:cNvSpPr>
          <p:nvPr>
            <p:ph type="sldNum" sz="quarter" idx="5"/>
          </p:nvPr>
        </p:nvSpPr>
        <p:spPr/>
        <p:txBody>
          <a:bodyPr/>
          <a:lstStyle/>
          <a:p>
            <a:fld id="{C88CE8A8-D000-1F44-B35E-C3F64C946B03}" type="slidenum">
              <a:rPr lang="en-US" smtClean="0"/>
              <a:t>8</a:t>
            </a:fld>
            <a:endParaRPr lang="en-US"/>
          </a:p>
        </p:txBody>
      </p:sp>
    </p:spTree>
    <p:extLst>
      <p:ext uri="{BB962C8B-B14F-4D97-AF65-F5344CB8AC3E}">
        <p14:creationId xmlns:p14="http://schemas.microsoft.com/office/powerpoint/2010/main" val="189091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E43F2-4C62-AE8E-8F6F-1070B6D671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8EB68-7EF0-A1D0-E934-D90FC1AC57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B59555-AA53-5B01-1EA9-F491748E8D7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assessment we did is to check if this network has a small – world property, </a:t>
            </a:r>
            <a:r>
              <a:rPr lang="en-US" sz="1200" b="0" i="0" u="none" strike="noStrike" dirty="0">
                <a:solidFill>
                  <a:srgbClr val="000000"/>
                </a:solidFill>
                <a:effectLst/>
                <a:latin typeface="Arial" panose="020B0604020202020204" pitchFamily="34" charset="0"/>
              </a:rPr>
              <a:t>Networks with small-world features (marked by high clustering coefficients and short average path lengths) are often more robust to random failures</a:t>
            </a:r>
            <a:r>
              <a:rPr lang="zh-CN" altLang="en-US" sz="1200" b="0" i="0" u="none" strike="noStrike" dirty="0">
                <a:solidFill>
                  <a:srgbClr val="000000"/>
                </a:solidFill>
                <a:effectLst/>
                <a:latin typeface="Arial" panose="020B0604020202020204" pitchFamily="34" charset="0"/>
              </a:rPr>
              <a:t> </a:t>
            </a:r>
            <a:r>
              <a:rPr lang="en-US" altLang="zh-CN" sz="1200" b="0" i="0" u="none" strike="noStrike" dirty="0">
                <a:solidFill>
                  <a:srgbClr val="000000"/>
                </a:solidFill>
                <a:effectLst/>
                <a:latin typeface="Arial" panose="020B0604020202020204" pitchFamily="34" charset="0"/>
              </a:rPr>
              <a:t>and have more alternative links</a:t>
            </a:r>
            <a:r>
              <a:rPr lang="en-US" sz="1200" b="0" i="0" u="none" strike="noStrike" dirty="0">
                <a:solidFill>
                  <a:srgbClr val="000000"/>
                </a:solidFill>
                <a:effectLst/>
                <a:latin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Here, we test both topological network and weighted networks. here we use a commonly used approach, that is compare the actual networks with ER random network. For topological network, we build the ER random network with the same number of nodes as the real network. For the weighted network, In addition to building the topology according to the same number of nodes as the real network, we also randomly redistribute the weights the real network to the random network. And To ensure the reliability of the results, all random graph were calculated as the average over 50 iterations. However, the results show that No network satisfies the small-world condition.</a:t>
            </a:r>
            <a:endParaRPr lang="en-US" dirty="0"/>
          </a:p>
          <a:p>
            <a:endParaRPr lang="en-US" dirty="0"/>
          </a:p>
        </p:txBody>
      </p:sp>
      <p:sp>
        <p:nvSpPr>
          <p:cNvPr id="4" name="Slide Number Placeholder 3">
            <a:extLst>
              <a:ext uri="{FF2B5EF4-FFF2-40B4-BE49-F238E27FC236}">
                <a16:creationId xmlns:a16="http://schemas.microsoft.com/office/drawing/2014/main" id="{E36331C1-6F39-66C4-1E66-AAF19F92D613}"/>
              </a:ext>
            </a:extLst>
          </p:cNvPr>
          <p:cNvSpPr>
            <a:spLocks noGrp="1"/>
          </p:cNvSpPr>
          <p:nvPr>
            <p:ph type="sldNum" sz="quarter" idx="5"/>
          </p:nvPr>
        </p:nvSpPr>
        <p:spPr/>
        <p:txBody>
          <a:bodyPr/>
          <a:lstStyle/>
          <a:p>
            <a:fld id="{C88CE8A8-D000-1F44-B35E-C3F64C946B03}" type="slidenum">
              <a:rPr lang="en-US" smtClean="0"/>
              <a:t>9</a:t>
            </a:fld>
            <a:endParaRPr lang="en-US"/>
          </a:p>
        </p:txBody>
      </p:sp>
    </p:spTree>
    <p:extLst>
      <p:ext uri="{BB962C8B-B14F-4D97-AF65-F5344CB8AC3E}">
        <p14:creationId xmlns:p14="http://schemas.microsoft.com/office/powerpoint/2010/main" val="4233808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2E02C-324D-099A-B079-BFB7009EC0B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A6D3A6C-3617-6B46-F047-37CFD8661512}"/>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FCAC73-0533-2024-B347-15CF80FAFEE3}"/>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9A98C11-9A40-F5A8-4341-568D089933A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DF1B938-0677-16CC-7A0C-85B3EB97C809}"/>
              </a:ext>
            </a:extLst>
          </p:cNvPr>
          <p:cNvSpPr>
            <a:spLocks noGrp="1"/>
          </p:cNvSpPr>
          <p:nvPr>
            <p:ph type="sldNum" sz="quarter" idx="12"/>
          </p:nvPr>
        </p:nvSpPr>
        <p:spPr>
          <a:xfrm>
            <a:off x="8610600" y="6356350"/>
            <a:ext cx="2743200" cy="365125"/>
          </a:xfrm>
          <a:prstGeom prst="rect">
            <a:avLst/>
          </a:prstGeom>
        </p:spPr>
        <p:txBody>
          <a:bodyPr/>
          <a:lstStyle/>
          <a:p>
            <a:fld id="{35D5B0EE-536C-E54F-A41D-F5F54837C07D}" type="slidenum">
              <a:rPr lang="en-US" smtClean="0"/>
              <a:t>‹#›</a:t>
            </a:fld>
            <a:endParaRPr lang="en-US"/>
          </a:p>
        </p:txBody>
      </p:sp>
    </p:spTree>
    <p:extLst>
      <p:ext uri="{BB962C8B-B14F-4D97-AF65-F5344CB8AC3E}">
        <p14:creationId xmlns:p14="http://schemas.microsoft.com/office/powerpoint/2010/main" val="3801094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22957-36F0-A330-1A8D-649195B0061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6817DB-A481-1802-EC88-7620D27BA765}"/>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91C28A-7BDB-731F-B4E1-E2F854D59A3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8C922D0F-CF6F-4025-00B6-D7F0688E64A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0A2F92F-FE19-FDEE-30DA-8BAE2C0179B7}"/>
              </a:ext>
            </a:extLst>
          </p:cNvPr>
          <p:cNvSpPr>
            <a:spLocks noGrp="1"/>
          </p:cNvSpPr>
          <p:nvPr>
            <p:ph type="sldNum" sz="quarter" idx="12"/>
          </p:nvPr>
        </p:nvSpPr>
        <p:spPr>
          <a:xfrm>
            <a:off x="8610600" y="6356350"/>
            <a:ext cx="2743200" cy="365125"/>
          </a:xfrm>
          <a:prstGeom prst="rect">
            <a:avLst/>
          </a:prstGeom>
        </p:spPr>
        <p:txBody>
          <a:bodyPr/>
          <a:lstStyle/>
          <a:p>
            <a:fld id="{35D5B0EE-536C-E54F-A41D-F5F54837C07D}" type="slidenum">
              <a:rPr lang="en-US" smtClean="0"/>
              <a:t>‹#›</a:t>
            </a:fld>
            <a:endParaRPr lang="en-US"/>
          </a:p>
        </p:txBody>
      </p:sp>
    </p:spTree>
    <p:extLst>
      <p:ext uri="{BB962C8B-B14F-4D97-AF65-F5344CB8AC3E}">
        <p14:creationId xmlns:p14="http://schemas.microsoft.com/office/powerpoint/2010/main" val="2381741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69CA76-AE94-7F77-130A-B022D886C569}"/>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D11DBC-7176-DE9F-13B6-DCF3051D9902}"/>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729CFE-CCEB-C537-A383-16D99CFF23B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DE085059-0D11-A628-CC7A-A5A4F3EE85C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811A1A6-F38A-A356-6EB2-F52B4066C74E}"/>
              </a:ext>
            </a:extLst>
          </p:cNvPr>
          <p:cNvSpPr>
            <a:spLocks noGrp="1"/>
          </p:cNvSpPr>
          <p:nvPr>
            <p:ph type="sldNum" sz="quarter" idx="12"/>
          </p:nvPr>
        </p:nvSpPr>
        <p:spPr>
          <a:xfrm>
            <a:off x="8610600" y="6356350"/>
            <a:ext cx="2743200" cy="365125"/>
          </a:xfrm>
          <a:prstGeom prst="rect">
            <a:avLst/>
          </a:prstGeom>
        </p:spPr>
        <p:txBody>
          <a:bodyPr/>
          <a:lstStyle/>
          <a:p>
            <a:fld id="{35D5B0EE-536C-E54F-A41D-F5F54837C07D}" type="slidenum">
              <a:rPr lang="en-US" smtClean="0"/>
              <a:t>‹#›</a:t>
            </a:fld>
            <a:endParaRPr lang="en-US"/>
          </a:p>
        </p:txBody>
      </p:sp>
    </p:spTree>
    <p:extLst>
      <p:ext uri="{BB962C8B-B14F-4D97-AF65-F5344CB8AC3E}">
        <p14:creationId xmlns:p14="http://schemas.microsoft.com/office/powerpoint/2010/main" val="53044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97A7A-BF1A-8CF4-AE1B-E59181D2A23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12586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6B75E-BF36-D2F7-507C-FEFAF79D3CE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75C064-EA07-CF82-F57C-C9367A02823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D94534-73BC-CE4F-5BF3-5C5505C1D63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7086788-FDA7-0D92-A1C9-1FEA6BBE2F7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988FDFF-2993-A72C-E22A-40053F14659C}"/>
              </a:ext>
            </a:extLst>
          </p:cNvPr>
          <p:cNvSpPr>
            <a:spLocks noGrp="1"/>
          </p:cNvSpPr>
          <p:nvPr>
            <p:ph type="sldNum" sz="quarter" idx="12"/>
          </p:nvPr>
        </p:nvSpPr>
        <p:spPr>
          <a:xfrm>
            <a:off x="8610600" y="6356350"/>
            <a:ext cx="2743200" cy="365125"/>
          </a:xfrm>
          <a:prstGeom prst="rect">
            <a:avLst/>
          </a:prstGeom>
        </p:spPr>
        <p:txBody>
          <a:bodyPr/>
          <a:lstStyle/>
          <a:p>
            <a:fld id="{35D5B0EE-536C-E54F-A41D-F5F54837C07D}" type="slidenum">
              <a:rPr lang="en-US" smtClean="0"/>
              <a:t>‹#›</a:t>
            </a:fld>
            <a:endParaRPr lang="en-US"/>
          </a:p>
        </p:txBody>
      </p:sp>
    </p:spTree>
    <p:extLst>
      <p:ext uri="{BB962C8B-B14F-4D97-AF65-F5344CB8AC3E}">
        <p14:creationId xmlns:p14="http://schemas.microsoft.com/office/powerpoint/2010/main" val="15269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3CB94-3D24-C5B7-4832-419B321239B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D0DE40F-3800-C839-7F0D-C5540BB3EC22}"/>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C73338-FA04-E031-BDF7-7057D73BF783}"/>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7BA344-D53E-87EB-3298-43CC1A9027C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CB3E9AE-61FA-2B28-BB50-BB299994671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ECC12C2-59EA-8542-8751-5C63F604D942}"/>
              </a:ext>
            </a:extLst>
          </p:cNvPr>
          <p:cNvSpPr>
            <a:spLocks noGrp="1"/>
          </p:cNvSpPr>
          <p:nvPr>
            <p:ph type="sldNum" sz="quarter" idx="12"/>
          </p:nvPr>
        </p:nvSpPr>
        <p:spPr>
          <a:xfrm>
            <a:off x="8610600" y="6356350"/>
            <a:ext cx="2743200" cy="365125"/>
          </a:xfrm>
          <a:prstGeom prst="rect">
            <a:avLst/>
          </a:prstGeom>
        </p:spPr>
        <p:txBody>
          <a:bodyPr/>
          <a:lstStyle/>
          <a:p>
            <a:fld id="{35D5B0EE-536C-E54F-A41D-F5F54837C07D}" type="slidenum">
              <a:rPr lang="en-US" smtClean="0"/>
              <a:t>‹#›</a:t>
            </a:fld>
            <a:endParaRPr lang="en-US"/>
          </a:p>
        </p:txBody>
      </p:sp>
    </p:spTree>
    <p:extLst>
      <p:ext uri="{BB962C8B-B14F-4D97-AF65-F5344CB8AC3E}">
        <p14:creationId xmlns:p14="http://schemas.microsoft.com/office/powerpoint/2010/main" val="2509953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5101A-AD8B-3C39-E541-09612961D88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83FB57-9ABD-0BF7-D5F5-9E88A73D318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0CA2F6-4126-4755-1DE6-611754043B91}"/>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id="{5352AF8E-6C07-FC58-2FFA-ABAD740CA12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31213FD-DCE6-1AAD-D751-63C60154ED5C}"/>
              </a:ext>
            </a:extLst>
          </p:cNvPr>
          <p:cNvSpPr>
            <a:spLocks noGrp="1"/>
          </p:cNvSpPr>
          <p:nvPr>
            <p:ph type="sldNum" sz="quarter" idx="12"/>
          </p:nvPr>
        </p:nvSpPr>
        <p:spPr>
          <a:xfrm>
            <a:off x="8610600" y="6356350"/>
            <a:ext cx="2743200" cy="365125"/>
          </a:xfrm>
          <a:prstGeom prst="rect">
            <a:avLst/>
          </a:prstGeom>
        </p:spPr>
        <p:txBody>
          <a:bodyPr/>
          <a:lstStyle/>
          <a:p>
            <a:fld id="{35D5B0EE-536C-E54F-A41D-F5F54837C07D}" type="slidenum">
              <a:rPr lang="en-US" smtClean="0"/>
              <a:t>‹#›</a:t>
            </a:fld>
            <a:endParaRPr lang="en-US"/>
          </a:p>
        </p:txBody>
      </p:sp>
    </p:spTree>
    <p:extLst>
      <p:ext uri="{BB962C8B-B14F-4D97-AF65-F5344CB8AC3E}">
        <p14:creationId xmlns:p14="http://schemas.microsoft.com/office/powerpoint/2010/main" val="2791512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D627A-BAC6-E49D-B7A6-E2545C4A4AB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02FC65AE-CAA1-ACA5-718A-489DF417580A}"/>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6F205A-7F90-1D60-2681-833151F0DA53}"/>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9A2350-EC0E-0EA6-0F81-F696BB343E8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482FBE-1F67-DA5A-4A2A-B174560F2A5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DBF0C4-7552-E99C-E0E9-0184F4B2296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45376F9F-8114-85E5-A9CD-346B14E8A97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D05FCD64-4874-70AB-B8FE-CF44944D5A1D}"/>
              </a:ext>
            </a:extLst>
          </p:cNvPr>
          <p:cNvSpPr>
            <a:spLocks noGrp="1"/>
          </p:cNvSpPr>
          <p:nvPr>
            <p:ph type="sldNum" sz="quarter" idx="12"/>
          </p:nvPr>
        </p:nvSpPr>
        <p:spPr>
          <a:xfrm>
            <a:off x="8610600" y="6356350"/>
            <a:ext cx="2743200" cy="365125"/>
          </a:xfrm>
          <a:prstGeom prst="rect">
            <a:avLst/>
          </a:prstGeom>
        </p:spPr>
        <p:txBody>
          <a:bodyPr/>
          <a:lstStyle/>
          <a:p>
            <a:fld id="{35D5B0EE-536C-E54F-A41D-F5F54837C07D}" type="slidenum">
              <a:rPr lang="en-US" smtClean="0"/>
              <a:t>‹#›</a:t>
            </a:fld>
            <a:endParaRPr lang="en-US"/>
          </a:p>
        </p:txBody>
      </p:sp>
    </p:spTree>
    <p:extLst>
      <p:ext uri="{BB962C8B-B14F-4D97-AF65-F5344CB8AC3E}">
        <p14:creationId xmlns:p14="http://schemas.microsoft.com/office/powerpoint/2010/main" val="3363691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33A9F-A305-2387-E760-29A29E7C21E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C22C1553-A0FF-BB38-76DF-FBB507F8A58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DEE66119-643A-3E0D-CC51-E5E430F711E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818D7412-A1DE-0302-FA31-0834C778F4DF}"/>
              </a:ext>
            </a:extLst>
          </p:cNvPr>
          <p:cNvSpPr>
            <a:spLocks noGrp="1"/>
          </p:cNvSpPr>
          <p:nvPr>
            <p:ph type="sldNum" sz="quarter" idx="12"/>
          </p:nvPr>
        </p:nvSpPr>
        <p:spPr>
          <a:xfrm>
            <a:off x="8610600" y="6356350"/>
            <a:ext cx="2743200" cy="365125"/>
          </a:xfrm>
          <a:prstGeom prst="rect">
            <a:avLst/>
          </a:prstGeom>
        </p:spPr>
        <p:txBody>
          <a:bodyPr/>
          <a:lstStyle/>
          <a:p>
            <a:fld id="{35D5B0EE-536C-E54F-A41D-F5F54837C07D}" type="slidenum">
              <a:rPr lang="en-US" smtClean="0"/>
              <a:t>‹#›</a:t>
            </a:fld>
            <a:endParaRPr lang="en-US"/>
          </a:p>
        </p:txBody>
      </p:sp>
    </p:spTree>
    <p:extLst>
      <p:ext uri="{BB962C8B-B14F-4D97-AF65-F5344CB8AC3E}">
        <p14:creationId xmlns:p14="http://schemas.microsoft.com/office/powerpoint/2010/main" val="2673167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DFE202-B236-4070-B298-4A03D4D78BE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ECFEA003-BFC9-2A9F-F4C0-4427AADAA15D}"/>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FB976BC8-0A42-7585-9820-0E2FC655EDB9}"/>
              </a:ext>
            </a:extLst>
          </p:cNvPr>
          <p:cNvSpPr>
            <a:spLocks noGrp="1"/>
          </p:cNvSpPr>
          <p:nvPr>
            <p:ph type="sldNum" sz="quarter" idx="12"/>
          </p:nvPr>
        </p:nvSpPr>
        <p:spPr>
          <a:xfrm>
            <a:off x="8610600" y="6356350"/>
            <a:ext cx="2743200" cy="365125"/>
          </a:xfrm>
          <a:prstGeom prst="rect">
            <a:avLst/>
          </a:prstGeom>
        </p:spPr>
        <p:txBody>
          <a:bodyPr/>
          <a:lstStyle/>
          <a:p>
            <a:fld id="{35D5B0EE-536C-E54F-A41D-F5F54837C07D}" type="slidenum">
              <a:rPr lang="en-US" smtClean="0"/>
              <a:t>‹#›</a:t>
            </a:fld>
            <a:endParaRPr lang="en-US"/>
          </a:p>
        </p:txBody>
      </p:sp>
      <p:pic>
        <p:nvPicPr>
          <p:cNvPr id="5" name="Picture 4">
            <a:extLst>
              <a:ext uri="{FF2B5EF4-FFF2-40B4-BE49-F238E27FC236}">
                <a16:creationId xmlns:a16="http://schemas.microsoft.com/office/drawing/2014/main" id="{AD3A2F1A-916D-D568-ECAF-1FBB01EB34C0}"/>
              </a:ext>
            </a:extLst>
          </p:cNvPr>
          <p:cNvPicPr>
            <a:picLocks noChangeAspect="1"/>
          </p:cNvPicPr>
          <p:nvPr userDrawn="1"/>
        </p:nvPicPr>
        <p:blipFill>
          <a:blip r:embed="rId2"/>
          <a:stretch>
            <a:fillRect/>
          </a:stretch>
        </p:blipFill>
        <p:spPr>
          <a:xfrm>
            <a:off x="5393749" y="6279800"/>
            <a:ext cx="1702676" cy="578200"/>
          </a:xfrm>
          <a:prstGeom prst="rect">
            <a:avLst/>
          </a:prstGeom>
        </p:spPr>
      </p:pic>
    </p:spTree>
    <p:extLst>
      <p:ext uri="{BB962C8B-B14F-4D97-AF65-F5344CB8AC3E}">
        <p14:creationId xmlns:p14="http://schemas.microsoft.com/office/powerpoint/2010/main" val="422638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5B25A-3E55-303A-8199-D1E4E6B4FC4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12FE6C-52ED-9B9F-34A2-D05E99820AD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E90718-B6DC-9329-0067-E06011D7B7B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E07F7B-C597-BF1E-653C-0F6DE1C87E3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D58DA79C-81CF-E737-75D8-48478870E33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7B40277-881B-0820-C518-87E68363EC47}"/>
              </a:ext>
            </a:extLst>
          </p:cNvPr>
          <p:cNvSpPr>
            <a:spLocks noGrp="1"/>
          </p:cNvSpPr>
          <p:nvPr>
            <p:ph type="sldNum" sz="quarter" idx="12"/>
          </p:nvPr>
        </p:nvSpPr>
        <p:spPr>
          <a:xfrm>
            <a:off x="8610600" y="6356350"/>
            <a:ext cx="2743200" cy="365125"/>
          </a:xfrm>
          <a:prstGeom prst="rect">
            <a:avLst/>
          </a:prstGeom>
        </p:spPr>
        <p:txBody>
          <a:bodyPr/>
          <a:lstStyle/>
          <a:p>
            <a:fld id="{35D5B0EE-536C-E54F-A41D-F5F54837C07D}" type="slidenum">
              <a:rPr lang="en-US" smtClean="0"/>
              <a:t>‹#›</a:t>
            </a:fld>
            <a:endParaRPr lang="en-US"/>
          </a:p>
        </p:txBody>
      </p:sp>
    </p:spTree>
    <p:extLst>
      <p:ext uri="{BB962C8B-B14F-4D97-AF65-F5344CB8AC3E}">
        <p14:creationId xmlns:p14="http://schemas.microsoft.com/office/powerpoint/2010/main" val="2327386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066C1-B8F0-3EA0-2F58-FF2210E07CA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48EF29-AD9C-AFC8-331D-CD439F7E578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CA43EB-1FE9-DBD2-92AD-E97EFDA9181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E7C39C-117C-1C6A-E092-3D7DE140B07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4F9B6626-72B8-3089-FBA7-0A0964B5DE8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5965704-3C32-C59E-6840-7EF932573A25}"/>
              </a:ext>
            </a:extLst>
          </p:cNvPr>
          <p:cNvSpPr>
            <a:spLocks noGrp="1"/>
          </p:cNvSpPr>
          <p:nvPr>
            <p:ph type="sldNum" sz="quarter" idx="12"/>
          </p:nvPr>
        </p:nvSpPr>
        <p:spPr>
          <a:xfrm>
            <a:off x="8610600" y="6356350"/>
            <a:ext cx="2743200" cy="365125"/>
          </a:xfrm>
          <a:prstGeom prst="rect">
            <a:avLst/>
          </a:prstGeom>
        </p:spPr>
        <p:txBody>
          <a:bodyPr/>
          <a:lstStyle/>
          <a:p>
            <a:fld id="{35D5B0EE-536C-E54F-A41D-F5F54837C07D}" type="slidenum">
              <a:rPr lang="en-US" smtClean="0"/>
              <a:t>‹#›</a:t>
            </a:fld>
            <a:endParaRPr lang="en-US"/>
          </a:p>
        </p:txBody>
      </p:sp>
    </p:spTree>
    <p:extLst>
      <p:ext uri="{BB962C8B-B14F-4D97-AF65-F5344CB8AC3E}">
        <p14:creationId xmlns:p14="http://schemas.microsoft.com/office/powerpoint/2010/main" val="2021037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650010F-BD25-DA37-3755-A5EC728F3EA7}"/>
              </a:ext>
            </a:extLst>
          </p:cNvPr>
          <p:cNvCxnSpPr/>
          <p:nvPr userDrawn="1"/>
        </p:nvCxnSpPr>
        <p:spPr>
          <a:xfrm>
            <a:off x="531876" y="6438900"/>
            <a:ext cx="11128248" cy="0"/>
          </a:xfrm>
          <a:prstGeom prst="line">
            <a:avLst/>
          </a:prstGeom>
          <a:ln>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026" name="Picture 2" descr="University of Pittsburgh Philanthropic &amp; Alumni Engagement - Pitt SCI 5  Year Anniversary – Gift Information">
            <a:extLst>
              <a:ext uri="{FF2B5EF4-FFF2-40B4-BE49-F238E27FC236}">
                <a16:creationId xmlns:a16="http://schemas.microsoft.com/office/drawing/2014/main" id="{8C509373-68A5-6A69-2EAA-06C57F814E2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531876" y="6493821"/>
            <a:ext cx="2044514" cy="36417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BC4449C-4725-3B44-8D83-C52FD726A334}"/>
              </a:ext>
            </a:extLst>
          </p:cNvPr>
          <p:cNvSpPr txBox="1"/>
          <p:nvPr userDrawn="1"/>
        </p:nvSpPr>
        <p:spPr>
          <a:xfrm>
            <a:off x="8334665" y="6495326"/>
            <a:ext cx="3437095"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Group Member: </a:t>
            </a:r>
            <a:r>
              <a:rPr lang="en-US" sz="1400" b="0" dirty="0">
                <a:latin typeface="Arial" panose="020B0604020202020204" pitchFamily="34" charset="0"/>
                <a:cs typeface="Arial" panose="020B0604020202020204" pitchFamily="34" charset="0"/>
              </a:rPr>
              <a:t>Wendi Li; </a:t>
            </a:r>
            <a:r>
              <a:rPr lang="en-US" sz="1400" b="0" dirty="0" err="1">
                <a:latin typeface="Arial" panose="020B0604020202020204" pitchFamily="34" charset="0"/>
                <a:cs typeface="Arial" panose="020B0604020202020204" pitchFamily="34" charset="0"/>
              </a:rPr>
              <a:t>Xiaoxuan</a:t>
            </a:r>
            <a:r>
              <a:rPr lang="en-US" sz="1400" b="0" dirty="0">
                <a:latin typeface="Arial" panose="020B0604020202020204" pitchFamily="34" charset="0"/>
                <a:cs typeface="Arial" panose="020B0604020202020204" pitchFamily="34" charset="0"/>
              </a:rPr>
              <a:t> Qin</a:t>
            </a:r>
          </a:p>
        </p:txBody>
      </p:sp>
    </p:spTree>
    <p:extLst>
      <p:ext uri="{BB962C8B-B14F-4D97-AF65-F5344CB8AC3E}">
        <p14:creationId xmlns:p14="http://schemas.microsoft.com/office/powerpoint/2010/main" val="4135793090"/>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49"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492E77B4-38AE-6C56-8635-B91193B75CC4}"/>
              </a:ext>
            </a:extLst>
          </p:cNvPr>
          <p:cNvSpPr>
            <a:spLocks noGrp="1"/>
          </p:cNvSpPr>
          <p:nvPr>
            <p:ph type="sldNum" sz="quarter" idx="12"/>
          </p:nvPr>
        </p:nvSpPr>
        <p:spPr>
          <a:xfrm>
            <a:off x="6096000" y="6492875"/>
            <a:ext cx="2743200" cy="365125"/>
          </a:xfrm>
        </p:spPr>
        <p:txBody>
          <a:bodyPr/>
          <a:lstStyle/>
          <a:p>
            <a:fld id="{35D5B0EE-536C-E54F-A41D-F5F54837C07D}" type="slidenum">
              <a:rPr lang="en-US" sz="1400" smtClean="0">
                <a:latin typeface="Arial" panose="020B0604020202020204" pitchFamily="34" charset="0"/>
                <a:cs typeface="Arial" panose="020B0604020202020204" pitchFamily="34" charset="0"/>
              </a:rPr>
              <a:t>1</a:t>
            </a:fld>
            <a:endParaRPr lang="en-US" sz="14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38EC6BB3-F5FC-52DB-87AE-CE5EA6F3D4AC}"/>
              </a:ext>
            </a:extLst>
          </p:cNvPr>
          <p:cNvSpPr txBox="1"/>
          <p:nvPr/>
        </p:nvSpPr>
        <p:spPr>
          <a:xfrm>
            <a:off x="4767463" y="4593937"/>
            <a:ext cx="2860270" cy="707886"/>
          </a:xfrm>
          <a:prstGeom prst="rect">
            <a:avLst/>
          </a:prstGeom>
          <a:noFill/>
        </p:spPr>
        <p:txBody>
          <a:bodyPr wrap="none" rtlCol="0">
            <a:spAutoFit/>
          </a:bodyPr>
          <a:lstStyle/>
          <a:p>
            <a:pPr algn="ctr"/>
            <a:r>
              <a:rPr lang="en-US" sz="2000" dirty="0">
                <a:latin typeface="+mj-lt"/>
                <a:cs typeface="Times New Roman" panose="02020603050405020304" pitchFamily="18" charset="0"/>
              </a:rPr>
              <a:t>Wendi Li, </a:t>
            </a:r>
            <a:r>
              <a:rPr lang="en-US" sz="2000" dirty="0" err="1">
                <a:latin typeface="+mj-lt"/>
                <a:cs typeface="Times New Roman" panose="02020603050405020304" pitchFamily="18" charset="0"/>
              </a:rPr>
              <a:t>Xiaoxuan</a:t>
            </a:r>
            <a:r>
              <a:rPr lang="en-US" sz="2000" dirty="0">
                <a:latin typeface="+mj-lt"/>
                <a:cs typeface="Times New Roman" panose="02020603050405020304" pitchFamily="18" charset="0"/>
              </a:rPr>
              <a:t> Qin</a:t>
            </a:r>
          </a:p>
          <a:p>
            <a:pPr algn="ctr"/>
            <a:r>
              <a:rPr lang="en-US" sz="2000" dirty="0">
                <a:latin typeface="+mj-lt"/>
                <a:cs typeface="Times New Roman" panose="02020603050405020304" pitchFamily="18" charset="0"/>
              </a:rPr>
              <a:t>December 05</a:t>
            </a:r>
            <a:r>
              <a:rPr lang="en-US" altLang="zh-CN" sz="2000" dirty="0">
                <a:latin typeface="+mj-lt"/>
                <a:cs typeface="Times New Roman" panose="02020603050405020304" pitchFamily="18" charset="0"/>
              </a:rPr>
              <a:t>, 2024</a:t>
            </a:r>
            <a:endParaRPr lang="en-US" sz="2000" dirty="0">
              <a:latin typeface="+mj-lt"/>
              <a:cs typeface="Times New Roman" panose="02020603050405020304" pitchFamily="18" charset="0"/>
            </a:endParaRPr>
          </a:p>
        </p:txBody>
      </p:sp>
      <p:sp>
        <p:nvSpPr>
          <p:cNvPr id="3" name="TextBox 2">
            <a:extLst>
              <a:ext uri="{FF2B5EF4-FFF2-40B4-BE49-F238E27FC236}">
                <a16:creationId xmlns:a16="http://schemas.microsoft.com/office/drawing/2014/main" id="{95075B18-D215-1770-37E8-947FCEE2D5D5}"/>
              </a:ext>
            </a:extLst>
          </p:cNvPr>
          <p:cNvSpPr txBox="1"/>
          <p:nvPr/>
        </p:nvSpPr>
        <p:spPr>
          <a:xfrm>
            <a:off x="635000" y="1901190"/>
            <a:ext cx="10922000" cy="1446550"/>
          </a:xfrm>
          <a:prstGeom prst="rect">
            <a:avLst/>
          </a:prstGeom>
          <a:noFill/>
        </p:spPr>
        <p:txBody>
          <a:bodyPr wrap="square">
            <a:spAutoFit/>
          </a:bodyPr>
          <a:lstStyle/>
          <a:p>
            <a:pPr algn="ctr" rtl="0">
              <a:spcBef>
                <a:spcPts val="0"/>
              </a:spcBef>
              <a:spcAft>
                <a:spcPts val="0"/>
              </a:spcAft>
            </a:pPr>
            <a:r>
              <a:rPr lang="en-US" sz="3200" b="1" i="1" u="none" strike="noStrike" dirty="0">
                <a:effectLst/>
                <a:latin typeface="Arial" panose="020B0604020202020204" pitchFamily="34" charset="0"/>
                <a:cs typeface="Arial" panose="020B0604020202020204" pitchFamily="34" charset="0"/>
              </a:rPr>
              <a:t>What would happen when Underground Network under </a:t>
            </a:r>
            <a:r>
              <a:rPr lang="en-US" sz="3200" b="1" i="1" dirty="0">
                <a:latin typeface="Arial" panose="020B0604020202020204" pitchFamily="34" charset="0"/>
                <a:cs typeface="Arial" panose="020B0604020202020204" pitchFamily="34" charset="0"/>
              </a:rPr>
              <a:t>attack</a:t>
            </a:r>
            <a:r>
              <a:rPr lang="en-US" sz="3200" b="1" i="1" u="none" strike="noStrike" dirty="0">
                <a:effectLst/>
                <a:latin typeface="Arial" panose="020B0604020202020204" pitchFamily="34" charset="0"/>
                <a:cs typeface="Arial" panose="020B0604020202020204" pitchFamily="34" charset="0"/>
              </a:rPr>
              <a:t>?</a:t>
            </a:r>
          </a:p>
          <a:p>
            <a:pPr algn="ctr" rtl="0">
              <a:spcBef>
                <a:spcPts val="0"/>
              </a:spcBef>
              <a:spcAft>
                <a:spcPts val="0"/>
              </a:spcAft>
            </a:pPr>
            <a:r>
              <a:rPr lang="en-US" altLang="zh-CN" sz="2400" i="1" dirty="0">
                <a:latin typeface="Arial" panose="020B0604020202020204" pitchFamily="34" charset="0"/>
                <a:cs typeface="Arial" panose="020B0604020202020204" pitchFamily="34" charset="0"/>
              </a:rPr>
              <a:t>---</a:t>
            </a:r>
            <a:r>
              <a:rPr lang="zh-CN" altLang="en-US" sz="2400" i="1" dirty="0">
                <a:latin typeface="Arial" panose="020B0604020202020204" pitchFamily="34" charset="0"/>
                <a:cs typeface="Arial" panose="020B0604020202020204" pitchFamily="34" charset="0"/>
              </a:rPr>
              <a:t> </a:t>
            </a:r>
            <a:r>
              <a:rPr lang="en-US" sz="2400" i="1" u="none" strike="noStrike" dirty="0">
                <a:effectLst/>
                <a:latin typeface="Arial" panose="020B0604020202020204" pitchFamily="34" charset="0"/>
                <a:cs typeface="Arial" panose="020B0604020202020204" pitchFamily="34" charset="0"/>
              </a:rPr>
              <a:t>Robustness Exploration of London Underground</a:t>
            </a:r>
            <a:r>
              <a:rPr lang="zh-CN" altLang="en-US" sz="2400" i="1" u="none" strike="noStrike" dirty="0">
                <a:effectLst/>
                <a:latin typeface="Arial" panose="020B0604020202020204" pitchFamily="34" charset="0"/>
                <a:cs typeface="Arial" panose="020B0604020202020204" pitchFamily="34" charset="0"/>
              </a:rPr>
              <a:t> </a:t>
            </a:r>
            <a:r>
              <a:rPr lang="en-US" altLang="zh-CN" sz="2400" i="1" dirty="0">
                <a:latin typeface="Arial" panose="020B0604020202020204" pitchFamily="34" charset="0"/>
                <a:cs typeface="Arial" panose="020B0604020202020204" pitchFamily="34" charset="0"/>
              </a:rPr>
              <a:t>Network</a:t>
            </a:r>
            <a:endParaRPr lang="en-US" sz="24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6165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8D88B-C85B-0799-EF8B-E48AD31036B9}"/>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030A2D2-13B8-CF46-6D6A-A88D29B4108E}"/>
              </a:ext>
            </a:extLst>
          </p:cNvPr>
          <p:cNvSpPr>
            <a:spLocks noGrp="1"/>
          </p:cNvSpPr>
          <p:nvPr>
            <p:ph type="sldNum" sz="quarter" idx="12"/>
          </p:nvPr>
        </p:nvSpPr>
        <p:spPr>
          <a:xfrm>
            <a:off x="6096000" y="6492875"/>
            <a:ext cx="2743200" cy="365125"/>
          </a:xfrm>
        </p:spPr>
        <p:txBody>
          <a:bodyPr/>
          <a:lstStyle/>
          <a:p>
            <a:fld id="{35D5B0EE-536C-E54F-A41D-F5F54837C07D}" type="slidenum">
              <a:rPr lang="en-US" sz="1400" smtClean="0">
                <a:latin typeface="Arial" panose="020B0604020202020204" pitchFamily="34" charset="0"/>
                <a:cs typeface="Arial" panose="020B0604020202020204" pitchFamily="34" charset="0"/>
              </a:rPr>
              <a:t>10</a:t>
            </a:fld>
            <a:endParaRPr lang="en-US" sz="1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D28F0E0F-268C-BD41-83FF-259867B5FED9}"/>
              </a:ext>
            </a:extLst>
          </p:cNvPr>
          <p:cNvSpPr txBox="1"/>
          <p:nvPr/>
        </p:nvSpPr>
        <p:spPr>
          <a:xfrm>
            <a:off x="-583128" y="134291"/>
            <a:ext cx="5546942" cy="461665"/>
          </a:xfrm>
          <a:prstGeom prst="rect">
            <a:avLst/>
          </a:prstGeom>
          <a:noFill/>
        </p:spPr>
        <p:txBody>
          <a:bodyPr wrap="square">
            <a:spAutoFit/>
          </a:bodyPr>
          <a:lstStyle/>
          <a:p>
            <a:pPr algn="ctr" rtl="0">
              <a:spcBef>
                <a:spcPts val="0"/>
              </a:spcBef>
              <a:spcAft>
                <a:spcPts val="0"/>
              </a:spcAft>
            </a:pPr>
            <a:r>
              <a:rPr lang="en-US" sz="2400" b="1" i="1" u="none" strike="noStrike" dirty="0">
                <a:effectLst/>
                <a:latin typeface="Arial" panose="020B0604020202020204" pitchFamily="34" charset="0"/>
                <a:cs typeface="Arial" panose="020B0604020202020204" pitchFamily="34" charset="0"/>
              </a:rPr>
              <a:t>Ra</a:t>
            </a:r>
            <a:r>
              <a:rPr lang="en-US" altLang="zh-CN" sz="2400" b="1" i="1" u="none" strike="noStrike" dirty="0">
                <a:effectLst/>
                <a:latin typeface="Arial" panose="020B0604020202020204" pitchFamily="34" charset="0"/>
                <a:cs typeface="Arial" panose="020B0604020202020204" pitchFamily="34" charset="0"/>
              </a:rPr>
              <a:t>n</a:t>
            </a:r>
            <a:r>
              <a:rPr lang="en-US" sz="2400" b="1" i="1" u="none" strike="noStrike" dirty="0">
                <a:effectLst/>
                <a:latin typeface="Arial" panose="020B0604020202020204" pitchFamily="34" charset="0"/>
                <a:cs typeface="Arial" panose="020B0604020202020204" pitchFamily="34" charset="0"/>
              </a:rPr>
              <a:t>dom &amp; Targeted Attack</a:t>
            </a:r>
          </a:p>
        </p:txBody>
      </p:sp>
      <p:pic>
        <p:nvPicPr>
          <p:cNvPr id="12" name="Picture 11" descr="A screenshot of a table&#10;&#10;Description automatically generated">
            <a:extLst>
              <a:ext uri="{FF2B5EF4-FFF2-40B4-BE49-F238E27FC236}">
                <a16:creationId xmlns:a16="http://schemas.microsoft.com/office/drawing/2014/main" id="{FE2B9482-B43B-31C1-3FF6-DC250892E271}"/>
              </a:ext>
            </a:extLst>
          </p:cNvPr>
          <p:cNvPicPr>
            <a:picLocks noChangeAspect="1"/>
          </p:cNvPicPr>
          <p:nvPr/>
        </p:nvPicPr>
        <p:blipFill>
          <a:blip r:embed="rId3"/>
          <a:stretch>
            <a:fillRect/>
          </a:stretch>
        </p:blipFill>
        <p:spPr>
          <a:xfrm>
            <a:off x="8243970" y="959323"/>
            <a:ext cx="2592759" cy="5339461"/>
          </a:xfrm>
          <a:prstGeom prst="rect">
            <a:avLst/>
          </a:prstGeom>
        </p:spPr>
      </p:pic>
      <p:sp>
        <p:nvSpPr>
          <p:cNvPr id="13" name="TextBox 12">
            <a:extLst>
              <a:ext uri="{FF2B5EF4-FFF2-40B4-BE49-F238E27FC236}">
                <a16:creationId xmlns:a16="http://schemas.microsoft.com/office/drawing/2014/main" id="{9A5208A3-A51E-FBC7-0894-75BC69365800}"/>
              </a:ext>
            </a:extLst>
          </p:cNvPr>
          <p:cNvSpPr txBox="1"/>
          <p:nvPr/>
        </p:nvSpPr>
        <p:spPr>
          <a:xfrm>
            <a:off x="7467600" y="303568"/>
            <a:ext cx="4078224" cy="584775"/>
          </a:xfrm>
          <a:prstGeom prst="rect">
            <a:avLst/>
          </a:prstGeom>
          <a:noFill/>
        </p:spPr>
        <p:txBody>
          <a:bodyPr wrap="square" rtlCol="0">
            <a:spAutoFit/>
          </a:bodyPr>
          <a:lstStyle/>
          <a:p>
            <a:pPr algn="ctr"/>
            <a:r>
              <a:rPr lang="en-US" sz="1600" dirty="0"/>
              <a:t>e.g. Top 20 Betweenness Centrality Stations from Weekend Weighted Network </a:t>
            </a:r>
          </a:p>
        </p:txBody>
      </p:sp>
      <p:sp>
        <p:nvSpPr>
          <p:cNvPr id="20" name="TextBox 19">
            <a:extLst>
              <a:ext uri="{FF2B5EF4-FFF2-40B4-BE49-F238E27FC236}">
                <a16:creationId xmlns:a16="http://schemas.microsoft.com/office/drawing/2014/main" id="{A4C420B6-75CD-2801-59E3-10BD37D0435D}"/>
              </a:ext>
            </a:extLst>
          </p:cNvPr>
          <p:cNvSpPr txBox="1"/>
          <p:nvPr/>
        </p:nvSpPr>
        <p:spPr>
          <a:xfrm>
            <a:off x="438784" y="1047415"/>
            <a:ext cx="7018492" cy="2308324"/>
          </a:xfrm>
          <a:prstGeom prst="rect">
            <a:avLst/>
          </a:prstGeom>
          <a:noFill/>
        </p:spPr>
        <p:txBody>
          <a:bodyPr wrap="square" rtlCol="0">
            <a:spAutoFit/>
          </a:bodyPr>
          <a:lstStyle/>
          <a:p>
            <a:r>
              <a:rPr lang="en-US" sz="1600" b="1" dirty="0"/>
              <a:t>Step 1: </a:t>
            </a:r>
            <a:r>
              <a:rPr lang="en-US" sz="1600" dirty="0"/>
              <a:t>Calculate Top 20 Betweenness Centrality Nodes for three networks (topological network, weekend weighted network, weekday weighted network)</a:t>
            </a:r>
          </a:p>
          <a:p>
            <a:endParaRPr lang="en-US" sz="1600" dirty="0"/>
          </a:p>
          <a:p>
            <a:r>
              <a:rPr lang="en-US" sz="1600" b="1" dirty="0"/>
              <a:t>Step 2: </a:t>
            </a:r>
            <a:r>
              <a:rPr lang="en-US" sz="1600" dirty="0"/>
              <a:t>Attack nodes in sequence</a:t>
            </a:r>
          </a:p>
          <a:p>
            <a:endParaRPr lang="en-US" sz="1600" dirty="0"/>
          </a:p>
          <a:p>
            <a:r>
              <a:rPr lang="en-US" sz="1600" b="1" dirty="0"/>
              <a:t>Step 3: </a:t>
            </a:r>
            <a:r>
              <a:rPr lang="en-US" sz="1600" dirty="0"/>
              <a:t>After each attack, recalculate network efficiency</a:t>
            </a:r>
          </a:p>
          <a:p>
            <a:endParaRPr lang="en-US" sz="1600" dirty="0"/>
          </a:p>
          <a:p>
            <a:r>
              <a:rPr lang="en-US" sz="1600" dirty="0">
                <a:solidFill>
                  <a:srgbClr val="C00000"/>
                </a:solidFill>
              </a:rPr>
              <a:t>(For random attack, randomly select 20 nodes and perform the same action</a:t>
            </a:r>
            <a:r>
              <a:rPr lang="zh-CN" altLang="en-US" sz="1600" dirty="0">
                <a:solidFill>
                  <a:srgbClr val="C00000"/>
                </a:solidFill>
              </a:rPr>
              <a:t>）</a:t>
            </a:r>
            <a:endParaRPr lang="en-US" sz="1600" dirty="0">
              <a:solidFill>
                <a:srgbClr val="C00000"/>
              </a:solidFill>
            </a:endParaRPr>
          </a:p>
        </p:txBody>
      </p:sp>
      <p:pic>
        <p:nvPicPr>
          <p:cNvPr id="7170" name="Picture 2">
            <a:extLst>
              <a:ext uri="{FF2B5EF4-FFF2-40B4-BE49-F238E27FC236}">
                <a16:creationId xmlns:a16="http://schemas.microsoft.com/office/drawing/2014/main" id="{FC9E72E0-FB05-7C2E-EC99-57FF647822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1767" y="3502261"/>
            <a:ext cx="3124200" cy="11176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977DF1B-6C4F-CB10-C826-C7F7BF5D1D4E}"/>
              </a:ext>
            </a:extLst>
          </p:cNvPr>
          <p:cNvSpPr txBox="1"/>
          <p:nvPr/>
        </p:nvSpPr>
        <p:spPr>
          <a:xfrm>
            <a:off x="38100" y="3906252"/>
            <a:ext cx="4281751" cy="338554"/>
          </a:xfrm>
          <a:prstGeom prst="rect">
            <a:avLst/>
          </a:prstGeom>
          <a:noFill/>
        </p:spPr>
        <p:txBody>
          <a:bodyPr wrap="square" rtlCol="0">
            <a:spAutoFit/>
          </a:bodyPr>
          <a:lstStyle/>
          <a:p>
            <a:r>
              <a:rPr lang="en-US" sz="1600" b="1" dirty="0"/>
              <a:t>Global efficiency for topological network:</a:t>
            </a:r>
          </a:p>
        </p:txBody>
      </p:sp>
      <p:sp>
        <p:nvSpPr>
          <p:cNvPr id="22" name="TextBox 21">
            <a:extLst>
              <a:ext uri="{FF2B5EF4-FFF2-40B4-BE49-F238E27FC236}">
                <a16:creationId xmlns:a16="http://schemas.microsoft.com/office/drawing/2014/main" id="{3A7EBA10-69A6-F663-FB3A-BDE7C6559D3D}"/>
              </a:ext>
            </a:extLst>
          </p:cNvPr>
          <p:cNvSpPr txBox="1"/>
          <p:nvPr/>
        </p:nvSpPr>
        <p:spPr>
          <a:xfrm>
            <a:off x="38099" y="5196435"/>
            <a:ext cx="4281751" cy="338554"/>
          </a:xfrm>
          <a:prstGeom prst="rect">
            <a:avLst/>
          </a:prstGeom>
          <a:noFill/>
        </p:spPr>
        <p:txBody>
          <a:bodyPr wrap="square" rtlCol="0">
            <a:spAutoFit/>
          </a:bodyPr>
          <a:lstStyle/>
          <a:p>
            <a:r>
              <a:rPr lang="en-US" sz="1600" b="1" dirty="0"/>
              <a:t>Global efficiency for weighted network:</a:t>
            </a:r>
          </a:p>
        </p:txBody>
      </p:sp>
      <p:pic>
        <p:nvPicPr>
          <p:cNvPr id="4" name="Picture 3" descr="A close-up of a word&#10;&#10;Description automatically generated">
            <a:extLst>
              <a:ext uri="{FF2B5EF4-FFF2-40B4-BE49-F238E27FC236}">
                <a16:creationId xmlns:a16="http://schemas.microsoft.com/office/drawing/2014/main" id="{CE1703FA-8351-B760-643C-E9981CD039C1}"/>
              </a:ext>
            </a:extLst>
          </p:cNvPr>
          <p:cNvPicPr>
            <a:picLocks noChangeAspect="1"/>
          </p:cNvPicPr>
          <p:nvPr/>
        </p:nvPicPr>
        <p:blipFill>
          <a:blip r:embed="rId5"/>
          <a:stretch>
            <a:fillRect/>
          </a:stretch>
        </p:blipFill>
        <p:spPr>
          <a:xfrm>
            <a:off x="4121767" y="5083600"/>
            <a:ext cx="3657781" cy="589965"/>
          </a:xfrm>
          <a:prstGeom prst="rect">
            <a:avLst/>
          </a:prstGeom>
        </p:spPr>
      </p:pic>
      <p:sp>
        <p:nvSpPr>
          <p:cNvPr id="5" name="TextBox 4">
            <a:extLst>
              <a:ext uri="{FF2B5EF4-FFF2-40B4-BE49-F238E27FC236}">
                <a16:creationId xmlns:a16="http://schemas.microsoft.com/office/drawing/2014/main" id="{269C73A9-7BA7-2903-216B-3E844E42B45D}"/>
              </a:ext>
            </a:extLst>
          </p:cNvPr>
          <p:cNvSpPr txBox="1"/>
          <p:nvPr/>
        </p:nvSpPr>
        <p:spPr>
          <a:xfrm>
            <a:off x="38099" y="5595784"/>
            <a:ext cx="7514168" cy="923330"/>
          </a:xfrm>
          <a:prstGeom prst="rect">
            <a:avLst/>
          </a:prstGeom>
          <a:noFill/>
        </p:spPr>
        <p:txBody>
          <a:bodyPr wrap="square" rtlCol="0">
            <a:spAutoFit/>
          </a:bodyPr>
          <a:lstStyle/>
          <a:p>
            <a:r>
              <a:rPr lang="en-US" dirty="0"/>
              <a:t>Computing the efficiency for all node pairs by evaluating the inverse of their shortest path distances, adjusted by normalized weights, and then averaging these values across all possible pairs in the graph.</a:t>
            </a:r>
          </a:p>
        </p:txBody>
      </p:sp>
    </p:spTree>
    <p:extLst>
      <p:ext uri="{BB962C8B-B14F-4D97-AF65-F5344CB8AC3E}">
        <p14:creationId xmlns:p14="http://schemas.microsoft.com/office/powerpoint/2010/main" val="2535935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73E93-78DB-EAB9-4ACD-46E013CE40B4}"/>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49916F30-B3AD-70DD-6AFD-CCB80764FC95}"/>
              </a:ext>
            </a:extLst>
          </p:cNvPr>
          <p:cNvSpPr>
            <a:spLocks noGrp="1"/>
          </p:cNvSpPr>
          <p:nvPr>
            <p:ph type="sldNum" sz="quarter" idx="12"/>
          </p:nvPr>
        </p:nvSpPr>
        <p:spPr>
          <a:xfrm>
            <a:off x="6096000" y="6492875"/>
            <a:ext cx="2743200" cy="365125"/>
          </a:xfrm>
        </p:spPr>
        <p:txBody>
          <a:bodyPr/>
          <a:lstStyle/>
          <a:p>
            <a:fld id="{35D5B0EE-536C-E54F-A41D-F5F54837C07D}" type="slidenum">
              <a:rPr lang="en-US" sz="1400" smtClean="0">
                <a:latin typeface="Arial" panose="020B0604020202020204" pitchFamily="34" charset="0"/>
                <a:cs typeface="Arial" panose="020B0604020202020204" pitchFamily="34" charset="0"/>
              </a:rPr>
              <a:t>11</a:t>
            </a:fld>
            <a:endParaRPr lang="en-US" sz="1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58089D5-86E8-EAF1-4F96-97C2B33A7303}"/>
              </a:ext>
            </a:extLst>
          </p:cNvPr>
          <p:cNvSpPr txBox="1"/>
          <p:nvPr/>
        </p:nvSpPr>
        <p:spPr>
          <a:xfrm>
            <a:off x="-583128" y="134291"/>
            <a:ext cx="5546942" cy="461665"/>
          </a:xfrm>
          <a:prstGeom prst="rect">
            <a:avLst/>
          </a:prstGeom>
          <a:noFill/>
        </p:spPr>
        <p:txBody>
          <a:bodyPr wrap="square">
            <a:spAutoFit/>
          </a:bodyPr>
          <a:lstStyle/>
          <a:p>
            <a:pPr algn="ctr" rtl="0">
              <a:spcBef>
                <a:spcPts val="0"/>
              </a:spcBef>
              <a:spcAft>
                <a:spcPts val="0"/>
              </a:spcAft>
            </a:pPr>
            <a:r>
              <a:rPr lang="en-US" sz="2400" b="1" i="1" u="none" strike="noStrike" dirty="0">
                <a:effectLst/>
                <a:latin typeface="Arial" panose="020B0604020202020204" pitchFamily="34" charset="0"/>
                <a:cs typeface="Arial" panose="020B0604020202020204" pitchFamily="34" charset="0"/>
              </a:rPr>
              <a:t>Ra</a:t>
            </a:r>
            <a:r>
              <a:rPr lang="en-US" altLang="zh-CN" sz="2400" b="1" i="1" u="none" strike="noStrike" dirty="0">
                <a:effectLst/>
                <a:latin typeface="Arial" panose="020B0604020202020204" pitchFamily="34" charset="0"/>
                <a:cs typeface="Arial" panose="020B0604020202020204" pitchFamily="34" charset="0"/>
              </a:rPr>
              <a:t>n</a:t>
            </a:r>
            <a:r>
              <a:rPr lang="en-US" sz="2400" b="1" i="1" u="none" strike="noStrike" dirty="0">
                <a:effectLst/>
                <a:latin typeface="Arial" panose="020B0604020202020204" pitchFamily="34" charset="0"/>
                <a:cs typeface="Arial" panose="020B0604020202020204" pitchFamily="34" charset="0"/>
              </a:rPr>
              <a:t>dom &amp; Targeted Attack</a:t>
            </a:r>
          </a:p>
        </p:txBody>
      </p:sp>
      <p:pic>
        <p:nvPicPr>
          <p:cNvPr id="4" name="Picture 3" descr="A graph of a number of attacked node&#10;&#10;Description automatically generated">
            <a:extLst>
              <a:ext uri="{FF2B5EF4-FFF2-40B4-BE49-F238E27FC236}">
                <a16:creationId xmlns:a16="http://schemas.microsoft.com/office/drawing/2014/main" id="{5799196A-E169-A97E-030C-F8F8C966020E}"/>
              </a:ext>
            </a:extLst>
          </p:cNvPr>
          <p:cNvPicPr>
            <a:picLocks noChangeAspect="1"/>
          </p:cNvPicPr>
          <p:nvPr/>
        </p:nvPicPr>
        <p:blipFill>
          <a:blip r:embed="rId3"/>
          <a:stretch>
            <a:fillRect/>
          </a:stretch>
        </p:blipFill>
        <p:spPr>
          <a:xfrm>
            <a:off x="5896502" y="1127622"/>
            <a:ext cx="5993379" cy="4429888"/>
          </a:xfrm>
          <a:prstGeom prst="rect">
            <a:avLst/>
          </a:prstGeom>
        </p:spPr>
      </p:pic>
      <p:pic>
        <p:nvPicPr>
          <p:cNvPr id="8" name="Picture 7" descr="A graph of a number of attacked node&#10;&#10;Description automatically generated">
            <a:extLst>
              <a:ext uri="{FF2B5EF4-FFF2-40B4-BE49-F238E27FC236}">
                <a16:creationId xmlns:a16="http://schemas.microsoft.com/office/drawing/2014/main" id="{1D6B33A1-9F69-178E-CD03-1C0C711F0ECD}"/>
              </a:ext>
            </a:extLst>
          </p:cNvPr>
          <p:cNvPicPr>
            <a:picLocks noChangeAspect="1"/>
          </p:cNvPicPr>
          <p:nvPr/>
        </p:nvPicPr>
        <p:blipFill>
          <a:blip r:embed="rId4"/>
          <a:stretch>
            <a:fillRect/>
          </a:stretch>
        </p:blipFill>
        <p:spPr>
          <a:xfrm>
            <a:off x="-47098" y="1127622"/>
            <a:ext cx="5842743" cy="4429888"/>
          </a:xfrm>
          <a:prstGeom prst="rect">
            <a:avLst/>
          </a:prstGeom>
        </p:spPr>
      </p:pic>
      <p:sp>
        <p:nvSpPr>
          <p:cNvPr id="10" name="TextBox 9">
            <a:extLst>
              <a:ext uri="{FF2B5EF4-FFF2-40B4-BE49-F238E27FC236}">
                <a16:creationId xmlns:a16="http://schemas.microsoft.com/office/drawing/2014/main" id="{D4FC9B75-2F8F-0E84-C552-ECB051CAFAA7}"/>
              </a:ext>
            </a:extLst>
          </p:cNvPr>
          <p:cNvSpPr txBox="1"/>
          <p:nvPr/>
        </p:nvSpPr>
        <p:spPr>
          <a:xfrm>
            <a:off x="885590" y="789068"/>
            <a:ext cx="4078224" cy="338554"/>
          </a:xfrm>
          <a:prstGeom prst="rect">
            <a:avLst/>
          </a:prstGeom>
          <a:noFill/>
        </p:spPr>
        <p:txBody>
          <a:bodyPr wrap="square" rtlCol="0">
            <a:spAutoFit/>
          </a:bodyPr>
          <a:lstStyle/>
          <a:p>
            <a:pPr algn="ctr"/>
            <a:r>
              <a:rPr lang="en-US" sz="1600" dirty="0"/>
              <a:t>Topological Network</a:t>
            </a:r>
          </a:p>
        </p:txBody>
      </p:sp>
      <p:sp>
        <p:nvSpPr>
          <p:cNvPr id="11" name="TextBox 10">
            <a:extLst>
              <a:ext uri="{FF2B5EF4-FFF2-40B4-BE49-F238E27FC236}">
                <a16:creationId xmlns:a16="http://schemas.microsoft.com/office/drawing/2014/main" id="{09948E43-880B-ABBE-9F99-5ED72997B026}"/>
              </a:ext>
            </a:extLst>
          </p:cNvPr>
          <p:cNvSpPr txBox="1"/>
          <p:nvPr/>
        </p:nvSpPr>
        <p:spPr>
          <a:xfrm>
            <a:off x="7255357" y="789068"/>
            <a:ext cx="4078224" cy="338554"/>
          </a:xfrm>
          <a:prstGeom prst="rect">
            <a:avLst/>
          </a:prstGeom>
          <a:noFill/>
        </p:spPr>
        <p:txBody>
          <a:bodyPr wrap="square" rtlCol="0">
            <a:spAutoFit/>
          </a:bodyPr>
          <a:lstStyle/>
          <a:p>
            <a:pPr algn="ctr"/>
            <a:r>
              <a:rPr lang="en-US" sz="1600" dirty="0"/>
              <a:t>Weighted Network</a:t>
            </a:r>
          </a:p>
        </p:txBody>
      </p:sp>
      <p:sp>
        <p:nvSpPr>
          <p:cNvPr id="15" name="TextBox 14">
            <a:extLst>
              <a:ext uri="{FF2B5EF4-FFF2-40B4-BE49-F238E27FC236}">
                <a16:creationId xmlns:a16="http://schemas.microsoft.com/office/drawing/2014/main" id="{5BF8CE75-10AF-FA6F-9ADB-A8FFB487B2D2}"/>
              </a:ext>
            </a:extLst>
          </p:cNvPr>
          <p:cNvSpPr txBox="1"/>
          <p:nvPr/>
        </p:nvSpPr>
        <p:spPr>
          <a:xfrm>
            <a:off x="416198" y="5565428"/>
            <a:ext cx="10142074"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All three networks are vulnerable for both random and targeted attacks, especially for targeted attack</a:t>
            </a:r>
          </a:p>
          <a:p>
            <a:pPr marL="285750" indent="-285750">
              <a:buFont typeface="Arial" panose="020B0604020202020204" pitchFamily="34" charset="0"/>
              <a:buChar char="•"/>
            </a:pPr>
            <a:r>
              <a:rPr lang="en-US" sz="1600" dirty="0"/>
              <a:t>Weekdays will be more affected than weekends </a:t>
            </a:r>
          </a:p>
        </p:txBody>
      </p:sp>
    </p:spTree>
    <p:extLst>
      <p:ext uri="{BB962C8B-B14F-4D97-AF65-F5344CB8AC3E}">
        <p14:creationId xmlns:p14="http://schemas.microsoft.com/office/powerpoint/2010/main" val="280602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E6EEB-1E23-4C47-1CE5-BEBD8D3F23B0}"/>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7AF8A8F-04FE-BE2D-86C4-B49B8EFF9E96}"/>
              </a:ext>
            </a:extLst>
          </p:cNvPr>
          <p:cNvSpPr>
            <a:spLocks noGrp="1"/>
          </p:cNvSpPr>
          <p:nvPr>
            <p:ph type="sldNum" sz="quarter" idx="12"/>
          </p:nvPr>
        </p:nvSpPr>
        <p:spPr>
          <a:xfrm>
            <a:off x="6096000" y="6492875"/>
            <a:ext cx="2743200" cy="365125"/>
          </a:xfrm>
        </p:spPr>
        <p:txBody>
          <a:bodyPr/>
          <a:lstStyle/>
          <a:p>
            <a:fld id="{35D5B0EE-536C-E54F-A41D-F5F54837C07D}" type="slidenum">
              <a:rPr lang="en-US" sz="1400" smtClean="0">
                <a:latin typeface="Arial" panose="020B0604020202020204" pitchFamily="34" charset="0"/>
                <a:cs typeface="Arial" panose="020B0604020202020204" pitchFamily="34" charset="0"/>
              </a:rPr>
              <a:t>12</a:t>
            </a:fld>
            <a:endParaRPr lang="en-US" sz="1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D86C5FB-C7B1-8FBD-4563-CE8F2BB5FD6D}"/>
              </a:ext>
            </a:extLst>
          </p:cNvPr>
          <p:cNvSpPr txBox="1"/>
          <p:nvPr/>
        </p:nvSpPr>
        <p:spPr>
          <a:xfrm>
            <a:off x="2378484" y="2755571"/>
            <a:ext cx="7435032" cy="461665"/>
          </a:xfrm>
          <a:prstGeom prst="rect">
            <a:avLst/>
          </a:prstGeom>
          <a:noFill/>
        </p:spPr>
        <p:txBody>
          <a:bodyPr wrap="square">
            <a:spAutoFit/>
          </a:bodyPr>
          <a:lstStyle/>
          <a:p>
            <a:pPr algn="ctr" rtl="0">
              <a:spcBef>
                <a:spcPts val="0"/>
              </a:spcBef>
              <a:spcAft>
                <a:spcPts val="0"/>
              </a:spcAft>
            </a:pPr>
            <a:r>
              <a:rPr lang="en-US" sz="2400" b="1" i="1" u="none" strike="noStrike" dirty="0">
                <a:effectLst/>
                <a:latin typeface="Arial" panose="020B0604020202020204" pitchFamily="34" charset="0"/>
                <a:cs typeface="Arial" panose="020B0604020202020204" pitchFamily="34" charset="0"/>
              </a:rPr>
              <a:t>Part </a:t>
            </a:r>
            <a:r>
              <a:rPr lang="en-US" altLang="zh-CN" sz="2400" b="1" i="1" u="none" strike="noStrike" dirty="0">
                <a:effectLst/>
                <a:latin typeface="Arial" panose="020B0604020202020204" pitchFamily="34" charset="0"/>
                <a:cs typeface="Arial" panose="020B0604020202020204" pitchFamily="34" charset="0"/>
              </a:rPr>
              <a:t>2</a:t>
            </a:r>
            <a:r>
              <a:rPr lang="en-US" sz="2400" b="1" i="1" u="none" strike="noStrike" dirty="0">
                <a:effectLst/>
                <a:latin typeface="Arial" panose="020B0604020202020204" pitchFamily="34" charset="0"/>
                <a:cs typeface="Arial" panose="020B0604020202020204" pitchFamily="34" charset="0"/>
              </a:rPr>
              <a:t>:</a:t>
            </a:r>
            <a:r>
              <a:rPr lang="zh-CN" altLang="en-US" sz="2400" b="1" i="1" u="none" strike="noStrike" dirty="0">
                <a:effectLst/>
                <a:latin typeface="Arial" panose="020B0604020202020204" pitchFamily="34" charset="0"/>
                <a:cs typeface="Arial" panose="020B0604020202020204" pitchFamily="34" charset="0"/>
              </a:rPr>
              <a:t> </a:t>
            </a:r>
            <a:r>
              <a:rPr lang="en-US" altLang="zh-CN" sz="2400" b="1" i="1" u="none" strike="noStrike" dirty="0">
                <a:effectLst/>
                <a:latin typeface="Arial" panose="020B0604020202020204" pitchFamily="34" charset="0"/>
                <a:cs typeface="Arial" panose="020B0604020202020204" pitchFamily="34" charset="0"/>
              </a:rPr>
              <a:t>Attack Scenario Simulation</a:t>
            </a:r>
            <a:endParaRPr lang="en-US" sz="2400" b="1" i="1" u="none" strike="noStrike"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6239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DA18A-FE2D-DA32-9D28-0F27DEC9F411}"/>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81D3232-E335-0687-6502-F2B8939FA4DA}"/>
              </a:ext>
            </a:extLst>
          </p:cNvPr>
          <p:cNvSpPr>
            <a:spLocks noGrp="1"/>
          </p:cNvSpPr>
          <p:nvPr>
            <p:ph type="sldNum" sz="quarter" idx="12"/>
          </p:nvPr>
        </p:nvSpPr>
        <p:spPr>
          <a:xfrm>
            <a:off x="6096000" y="6492875"/>
            <a:ext cx="2743200" cy="365125"/>
          </a:xfrm>
        </p:spPr>
        <p:txBody>
          <a:bodyPr/>
          <a:lstStyle/>
          <a:p>
            <a:fld id="{35D5B0EE-536C-E54F-A41D-F5F54837C07D}" type="slidenum">
              <a:rPr lang="en-US" sz="1400" smtClean="0">
                <a:latin typeface="Arial" panose="020B0604020202020204" pitchFamily="34" charset="0"/>
                <a:cs typeface="Arial" panose="020B0604020202020204" pitchFamily="34" charset="0"/>
              </a:rPr>
              <a:t>13</a:t>
            </a:fld>
            <a:endParaRPr lang="en-US" sz="1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0463F06C-167F-36D5-7AA5-9792A3489888}"/>
              </a:ext>
            </a:extLst>
          </p:cNvPr>
          <p:cNvSpPr txBox="1"/>
          <p:nvPr/>
        </p:nvSpPr>
        <p:spPr>
          <a:xfrm>
            <a:off x="1529399" y="1874728"/>
            <a:ext cx="9672002" cy="3170099"/>
          </a:xfrm>
          <a:prstGeom prst="rect">
            <a:avLst/>
          </a:prstGeom>
          <a:noFill/>
        </p:spPr>
        <p:txBody>
          <a:bodyPr wrap="square">
            <a:spAutoFit/>
          </a:bodyPr>
          <a:lstStyle/>
          <a:p>
            <a:pPr algn="ctr" rtl="0">
              <a:spcBef>
                <a:spcPts val="0"/>
              </a:spcBef>
              <a:spcAft>
                <a:spcPts val="0"/>
              </a:spcAft>
            </a:pPr>
            <a:r>
              <a:rPr lang="en-US" sz="3200" b="1" i="1" u="none" strike="noStrike" dirty="0">
                <a:solidFill>
                  <a:srgbClr val="0070C0"/>
                </a:solidFill>
                <a:effectLst/>
                <a:latin typeface="Arial" panose="020B0604020202020204" pitchFamily="34" charset="0"/>
                <a:cs typeface="Arial" panose="020B0604020202020204" pitchFamily="34" charset="0"/>
              </a:rPr>
              <a:t>When a specific station is disrupted:</a:t>
            </a:r>
          </a:p>
          <a:p>
            <a:pPr algn="ctr" rtl="0">
              <a:spcBef>
                <a:spcPts val="0"/>
              </a:spcBef>
              <a:spcAft>
                <a:spcPts val="0"/>
              </a:spcAft>
            </a:pPr>
            <a:endParaRPr lang="en-US" sz="2400" b="1" u="none" strike="noStrike" dirty="0">
              <a:effectLst/>
              <a:latin typeface="Arial" panose="020B0604020202020204" pitchFamily="34" charset="0"/>
              <a:cs typeface="Arial" panose="020B0604020202020204" pitchFamily="34" charset="0"/>
            </a:endParaRPr>
          </a:p>
          <a:p>
            <a:pPr algn="just" rtl="0">
              <a:spcBef>
                <a:spcPts val="0"/>
              </a:spcBef>
              <a:spcAft>
                <a:spcPts val="0"/>
              </a:spcAft>
            </a:pPr>
            <a:r>
              <a:rPr lang="en-US" sz="2400" u="none" strike="noStrike" dirty="0">
                <a:effectLst/>
                <a:latin typeface="Arial" panose="020B0604020202020204" pitchFamily="34" charset="0"/>
                <a:cs typeface="Arial" panose="020B0604020202020204" pitchFamily="34" charset="0"/>
              </a:rPr>
              <a:t>1. </a:t>
            </a:r>
            <a:r>
              <a:rPr lang="en-US" sz="2400" b="1" dirty="0">
                <a:latin typeface="Arial" panose="020B0604020202020204" pitchFamily="34" charset="0"/>
                <a:cs typeface="Arial" panose="020B0604020202020204" pitchFamily="34" charset="0"/>
              </a:rPr>
              <a:t>[Network Operation Efficiency] </a:t>
            </a:r>
            <a:r>
              <a:rPr lang="en-US" sz="2400" u="none" strike="noStrike" dirty="0">
                <a:effectLst/>
                <a:latin typeface="Arial" panose="020B0604020202020204" pitchFamily="34" charset="0"/>
                <a:cs typeface="Arial" panose="020B0604020202020204" pitchFamily="34" charset="0"/>
              </a:rPr>
              <a:t>What do the impacts vary different disruption durations and different disruption start times?</a:t>
            </a:r>
          </a:p>
          <a:p>
            <a:pPr algn="just" rtl="0">
              <a:spcBef>
                <a:spcPts val="0"/>
              </a:spcBef>
              <a:spcAft>
                <a:spcPts val="0"/>
              </a:spcAft>
            </a:pPr>
            <a:endParaRPr lang="en-US" sz="2400" u="none" strike="noStrike" dirty="0">
              <a:effectLst/>
              <a:latin typeface="Arial" panose="020B0604020202020204" pitchFamily="34" charset="0"/>
              <a:cs typeface="Arial" panose="020B0604020202020204" pitchFamily="34" charset="0"/>
            </a:endParaRPr>
          </a:p>
          <a:p>
            <a:pPr algn="just"/>
            <a:r>
              <a:rPr lang="en-US" sz="2400" u="none" strike="noStrike" dirty="0">
                <a:effectLst/>
                <a:latin typeface="Arial" panose="020B0604020202020204" pitchFamily="34" charset="0"/>
                <a:cs typeface="Arial" panose="020B0604020202020204" pitchFamily="34" charset="0"/>
              </a:rPr>
              <a:t>2. </a:t>
            </a:r>
            <a:r>
              <a:rPr lang="en-US" sz="2400" b="1" u="none" strike="noStrike" dirty="0">
                <a:effectLst/>
                <a:latin typeface="Arial" panose="020B0604020202020204" pitchFamily="34" charset="0"/>
                <a:cs typeface="Arial" panose="020B0604020202020204" pitchFamily="34" charset="0"/>
              </a:rPr>
              <a:t>[Passenger Travel Demand] </a:t>
            </a:r>
            <a:r>
              <a:rPr lang="en-US" sz="2400" u="none" strike="noStrike" dirty="0">
                <a:effectLst/>
                <a:latin typeface="Arial" panose="020B0604020202020204" pitchFamily="34" charset="0"/>
                <a:cs typeface="Arial" panose="020B0604020202020204" pitchFamily="34" charset="0"/>
              </a:rPr>
              <a:t>What percentage of people in London will be affected, and what percentage will be unable to meet their travel demand?</a:t>
            </a:r>
          </a:p>
        </p:txBody>
      </p:sp>
    </p:spTree>
    <p:extLst>
      <p:ext uri="{BB962C8B-B14F-4D97-AF65-F5344CB8AC3E}">
        <p14:creationId xmlns:p14="http://schemas.microsoft.com/office/powerpoint/2010/main" val="3707964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5641C-115C-334C-8D54-4E59018EBE1A}"/>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5FAC1201-1331-09AC-0816-C352B406D547}"/>
              </a:ext>
            </a:extLst>
          </p:cNvPr>
          <p:cNvSpPr>
            <a:spLocks noGrp="1"/>
          </p:cNvSpPr>
          <p:nvPr>
            <p:ph type="sldNum" sz="quarter" idx="12"/>
          </p:nvPr>
        </p:nvSpPr>
        <p:spPr>
          <a:xfrm>
            <a:off x="6096000" y="6492875"/>
            <a:ext cx="2743200" cy="365125"/>
          </a:xfrm>
        </p:spPr>
        <p:txBody>
          <a:bodyPr/>
          <a:lstStyle/>
          <a:p>
            <a:fld id="{35D5B0EE-536C-E54F-A41D-F5F54837C07D}" type="slidenum">
              <a:rPr lang="en-US" sz="1400" smtClean="0">
                <a:latin typeface="Arial" panose="020B0604020202020204" pitchFamily="34" charset="0"/>
                <a:cs typeface="Arial" panose="020B0604020202020204" pitchFamily="34" charset="0"/>
              </a:rPr>
              <a:t>14</a:t>
            </a:fld>
            <a:endParaRPr lang="en-US" sz="1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EFF4977-DFC0-6653-DC1E-A6893825F29E}"/>
              </a:ext>
            </a:extLst>
          </p:cNvPr>
          <p:cNvSpPr txBox="1"/>
          <p:nvPr/>
        </p:nvSpPr>
        <p:spPr>
          <a:xfrm>
            <a:off x="1529399" y="1874728"/>
            <a:ext cx="9672002" cy="3170099"/>
          </a:xfrm>
          <a:prstGeom prst="rect">
            <a:avLst/>
          </a:prstGeom>
          <a:noFill/>
        </p:spPr>
        <p:txBody>
          <a:bodyPr wrap="square">
            <a:spAutoFit/>
          </a:bodyPr>
          <a:lstStyle/>
          <a:p>
            <a:pPr algn="ctr" rtl="0">
              <a:spcBef>
                <a:spcPts val="0"/>
              </a:spcBef>
              <a:spcAft>
                <a:spcPts val="0"/>
              </a:spcAft>
            </a:pPr>
            <a:r>
              <a:rPr lang="en-US" sz="3200" b="1" i="1" u="none" strike="noStrike" dirty="0">
                <a:solidFill>
                  <a:srgbClr val="0070C0"/>
                </a:solidFill>
                <a:effectLst/>
                <a:latin typeface="Arial" panose="020B0604020202020204" pitchFamily="34" charset="0"/>
                <a:cs typeface="Arial" panose="020B0604020202020204" pitchFamily="34" charset="0"/>
              </a:rPr>
              <a:t>When a specific station is disrupted:</a:t>
            </a:r>
          </a:p>
          <a:p>
            <a:pPr algn="ctr" rtl="0">
              <a:spcBef>
                <a:spcPts val="0"/>
              </a:spcBef>
              <a:spcAft>
                <a:spcPts val="0"/>
              </a:spcAft>
            </a:pPr>
            <a:endParaRPr lang="en-US" sz="2400" b="1" u="none" strike="noStrike" dirty="0">
              <a:effectLst/>
              <a:latin typeface="Arial" panose="020B0604020202020204" pitchFamily="34" charset="0"/>
              <a:cs typeface="Arial" panose="020B0604020202020204" pitchFamily="34" charset="0"/>
            </a:endParaRPr>
          </a:p>
          <a:p>
            <a:pPr algn="just" rtl="0">
              <a:spcBef>
                <a:spcPts val="0"/>
              </a:spcBef>
              <a:spcAft>
                <a:spcPts val="0"/>
              </a:spcAft>
            </a:pPr>
            <a:r>
              <a:rPr lang="en-US" sz="2400" u="none" strike="noStrike" dirty="0">
                <a:effectLst/>
                <a:latin typeface="Arial" panose="020B0604020202020204" pitchFamily="34" charset="0"/>
                <a:cs typeface="Arial" panose="020B0604020202020204" pitchFamily="34" charset="0"/>
              </a:rPr>
              <a:t>1. </a:t>
            </a:r>
            <a:r>
              <a:rPr lang="en-US" sz="2400" b="1" dirty="0">
                <a:latin typeface="Arial" panose="020B0604020202020204" pitchFamily="34" charset="0"/>
                <a:cs typeface="Arial" panose="020B0604020202020204" pitchFamily="34" charset="0"/>
              </a:rPr>
              <a:t>[Network Operation Efficiency] </a:t>
            </a:r>
            <a:r>
              <a:rPr lang="en-US" sz="2400" u="none" strike="noStrike" dirty="0">
                <a:effectLst/>
                <a:latin typeface="Arial" panose="020B0604020202020204" pitchFamily="34" charset="0"/>
                <a:cs typeface="Arial" panose="020B0604020202020204" pitchFamily="34" charset="0"/>
              </a:rPr>
              <a:t>What do the impacts vary different disruption durations and different disruption start times?</a:t>
            </a:r>
          </a:p>
          <a:p>
            <a:pPr algn="just" rtl="0">
              <a:spcBef>
                <a:spcPts val="0"/>
              </a:spcBef>
              <a:spcAft>
                <a:spcPts val="0"/>
              </a:spcAft>
            </a:pPr>
            <a:endParaRPr lang="en-US" sz="2400" u="none" strike="noStrike" dirty="0">
              <a:effectLst/>
              <a:latin typeface="Arial" panose="020B0604020202020204" pitchFamily="34" charset="0"/>
              <a:cs typeface="Arial" panose="020B0604020202020204" pitchFamily="34" charset="0"/>
            </a:endParaRPr>
          </a:p>
          <a:p>
            <a:pPr algn="just"/>
            <a:r>
              <a:rPr lang="en-US" sz="2400" u="none" strike="noStrike" dirty="0">
                <a:solidFill>
                  <a:schemeClr val="bg1">
                    <a:lumMod val="85000"/>
                  </a:schemeClr>
                </a:solidFill>
                <a:effectLst/>
                <a:latin typeface="Arial" panose="020B0604020202020204" pitchFamily="34" charset="0"/>
                <a:cs typeface="Arial" panose="020B0604020202020204" pitchFamily="34" charset="0"/>
              </a:rPr>
              <a:t>2. </a:t>
            </a:r>
            <a:r>
              <a:rPr lang="en-US" sz="2400" b="1" u="none" strike="noStrike" dirty="0">
                <a:solidFill>
                  <a:schemeClr val="bg1">
                    <a:lumMod val="85000"/>
                  </a:schemeClr>
                </a:solidFill>
                <a:effectLst/>
                <a:latin typeface="Arial" panose="020B0604020202020204" pitchFamily="34" charset="0"/>
                <a:cs typeface="Arial" panose="020B0604020202020204" pitchFamily="34" charset="0"/>
              </a:rPr>
              <a:t>[Passenger Travel Demand] </a:t>
            </a:r>
            <a:r>
              <a:rPr lang="en-US" sz="2400" u="none" strike="noStrike" dirty="0">
                <a:solidFill>
                  <a:schemeClr val="bg1">
                    <a:lumMod val="85000"/>
                  </a:schemeClr>
                </a:solidFill>
                <a:effectLst/>
                <a:latin typeface="Arial" panose="020B0604020202020204" pitchFamily="34" charset="0"/>
                <a:cs typeface="Arial" panose="020B0604020202020204" pitchFamily="34" charset="0"/>
              </a:rPr>
              <a:t>What percentage of people in London will be affected, and what percentage will be unable to meet their travel demand?</a:t>
            </a:r>
          </a:p>
        </p:txBody>
      </p:sp>
    </p:spTree>
    <p:extLst>
      <p:ext uri="{BB962C8B-B14F-4D97-AF65-F5344CB8AC3E}">
        <p14:creationId xmlns:p14="http://schemas.microsoft.com/office/powerpoint/2010/main" val="2825736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CFBC5-4BCE-FCA6-E1FC-4854982CF2A3}"/>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9B3AC577-7F2D-B6F4-8734-769E7722879A}"/>
              </a:ext>
            </a:extLst>
          </p:cNvPr>
          <p:cNvSpPr>
            <a:spLocks noGrp="1"/>
          </p:cNvSpPr>
          <p:nvPr>
            <p:ph type="sldNum" sz="quarter" idx="12"/>
          </p:nvPr>
        </p:nvSpPr>
        <p:spPr>
          <a:xfrm>
            <a:off x="6096000" y="6492875"/>
            <a:ext cx="2743200" cy="365125"/>
          </a:xfrm>
        </p:spPr>
        <p:txBody>
          <a:bodyPr/>
          <a:lstStyle/>
          <a:p>
            <a:fld id="{35D5B0EE-536C-E54F-A41D-F5F54837C07D}" type="slidenum">
              <a:rPr lang="en-US" sz="1400" smtClean="0">
                <a:latin typeface="Arial" panose="020B0604020202020204" pitchFamily="34" charset="0"/>
                <a:cs typeface="Arial" panose="020B0604020202020204" pitchFamily="34" charset="0"/>
              </a:rPr>
              <a:t>15</a:t>
            </a:fld>
            <a:endParaRPr lang="en-US" sz="1400" dirty="0">
              <a:latin typeface="Arial" panose="020B0604020202020204" pitchFamily="34" charset="0"/>
              <a:cs typeface="Arial" panose="020B0604020202020204" pitchFamily="34" charset="0"/>
            </a:endParaRPr>
          </a:p>
        </p:txBody>
      </p:sp>
      <p:sp>
        <p:nvSpPr>
          <p:cNvPr id="26" name="Slide Number Placeholder 8">
            <a:extLst>
              <a:ext uri="{FF2B5EF4-FFF2-40B4-BE49-F238E27FC236}">
                <a16:creationId xmlns:a16="http://schemas.microsoft.com/office/drawing/2014/main" id="{46015175-8FE1-BBAC-D36C-486049FC8D24}"/>
              </a:ext>
            </a:extLst>
          </p:cNvPr>
          <p:cNvSpPr txBox="1">
            <a:spLocks/>
          </p:cNvSpPr>
          <p:nvPr/>
        </p:nvSpPr>
        <p:spPr>
          <a:xfrm>
            <a:off x="60960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5D5B0EE-536C-E54F-A41D-F5F54837C07D}" type="slidenum">
              <a:rPr lang="en-US" sz="1400" smtClean="0">
                <a:latin typeface="Arial" panose="020B0604020202020204" pitchFamily="34" charset="0"/>
                <a:cs typeface="Arial" panose="020B0604020202020204" pitchFamily="34" charset="0"/>
              </a:rPr>
              <a:pPr/>
              <a:t>15</a:t>
            </a:fld>
            <a:endParaRPr lang="en-US" sz="14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97774C9B-C2F6-8E30-B07E-50F6B7F5B05F}"/>
              </a:ext>
            </a:extLst>
          </p:cNvPr>
          <p:cNvSpPr txBox="1"/>
          <p:nvPr/>
        </p:nvSpPr>
        <p:spPr>
          <a:xfrm>
            <a:off x="-106017" y="-22840"/>
            <a:ext cx="4800479" cy="461665"/>
          </a:xfrm>
          <a:prstGeom prst="rect">
            <a:avLst/>
          </a:prstGeom>
          <a:noFill/>
        </p:spPr>
        <p:txBody>
          <a:bodyPr wrap="square">
            <a:spAutoFit/>
          </a:bodyPr>
          <a:lstStyle/>
          <a:p>
            <a:pPr algn="ctr" rtl="0">
              <a:spcBef>
                <a:spcPts val="0"/>
              </a:spcBef>
              <a:spcAft>
                <a:spcPts val="0"/>
              </a:spcAft>
            </a:pPr>
            <a:r>
              <a:rPr lang="en-US" sz="2400" b="1" i="1" u="none" strike="noStrike" dirty="0">
                <a:effectLst/>
                <a:latin typeface="Arial" panose="020B0604020202020204" pitchFamily="34" charset="0"/>
                <a:cs typeface="Arial" panose="020B0604020202020204" pitchFamily="34" charset="0"/>
              </a:rPr>
              <a:t>Agent</a:t>
            </a:r>
            <a:r>
              <a:rPr lang="en-US" sz="2400" b="1" i="1" dirty="0">
                <a:latin typeface="Arial" panose="020B0604020202020204" pitchFamily="34" charset="0"/>
                <a:cs typeface="Arial" panose="020B0604020202020204" pitchFamily="34" charset="0"/>
              </a:rPr>
              <a:t>-Based Modelling (ABM)</a:t>
            </a:r>
            <a:endParaRPr lang="en-US" sz="2400" b="1" i="1" u="none" strike="noStrike" dirty="0">
              <a:effectLst/>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D54ECAB9-8A03-714B-1EED-01FA4765F7ED}"/>
              </a:ext>
            </a:extLst>
          </p:cNvPr>
          <p:cNvGrpSpPr/>
          <p:nvPr/>
        </p:nvGrpSpPr>
        <p:grpSpPr>
          <a:xfrm>
            <a:off x="37660" y="343004"/>
            <a:ext cx="4906985" cy="1697074"/>
            <a:chOff x="7359463" y="-34658"/>
            <a:chExt cx="4906985" cy="1697074"/>
          </a:xfrm>
        </p:grpSpPr>
        <p:sp>
          <p:nvSpPr>
            <p:cNvPr id="47" name="TextBox 46">
              <a:extLst>
                <a:ext uri="{FF2B5EF4-FFF2-40B4-BE49-F238E27FC236}">
                  <a16:creationId xmlns:a16="http://schemas.microsoft.com/office/drawing/2014/main" id="{ECA96E19-B5AB-1216-BD30-4DDCBE31A769}"/>
                </a:ext>
              </a:extLst>
            </p:cNvPr>
            <p:cNvSpPr txBox="1"/>
            <p:nvPr/>
          </p:nvSpPr>
          <p:spPr>
            <a:xfrm>
              <a:off x="7359463" y="-34658"/>
              <a:ext cx="2729948" cy="369332"/>
            </a:xfrm>
            <a:prstGeom prst="rect">
              <a:avLst/>
            </a:prstGeom>
            <a:noFill/>
          </p:spPr>
          <p:txBody>
            <a:bodyPr wrap="square" rtlCol="0">
              <a:spAutoFit/>
            </a:bodyPr>
            <a:lstStyle/>
            <a:p>
              <a:r>
                <a:rPr lang="en-US" altLang="zh-CN" b="1" i="1" dirty="0">
                  <a:solidFill>
                    <a:schemeClr val="tx2">
                      <a:lumMod val="90000"/>
                      <a:lumOff val="10000"/>
                    </a:schemeClr>
                  </a:solidFill>
                </a:rPr>
                <a:t>Entry data (15min unit)</a:t>
              </a:r>
            </a:p>
          </p:txBody>
        </p:sp>
        <p:pic>
          <p:nvPicPr>
            <p:cNvPr id="3" name="Picture 2">
              <a:extLst>
                <a:ext uri="{FF2B5EF4-FFF2-40B4-BE49-F238E27FC236}">
                  <a16:creationId xmlns:a16="http://schemas.microsoft.com/office/drawing/2014/main" id="{A851166C-09FE-3525-63C6-A30326C1BEE0}"/>
                </a:ext>
              </a:extLst>
            </p:cNvPr>
            <p:cNvPicPr>
              <a:picLocks noChangeAspect="1"/>
            </p:cNvPicPr>
            <p:nvPr/>
          </p:nvPicPr>
          <p:blipFill>
            <a:blip r:embed="rId3"/>
            <a:srcRect/>
            <a:stretch/>
          </p:blipFill>
          <p:spPr>
            <a:xfrm>
              <a:off x="7465969" y="321106"/>
              <a:ext cx="4800479" cy="1341310"/>
            </a:xfrm>
            <a:prstGeom prst="rect">
              <a:avLst/>
            </a:prstGeom>
          </p:spPr>
        </p:pic>
      </p:grpSp>
      <p:graphicFrame>
        <p:nvGraphicFramePr>
          <p:cNvPr id="5" name="Table 4">
            <a:extLst>
              <a:ext uri="{FF2B5EF4-FFF2-40B4-BE49-F238E27FC236}">
                <a16:creationId xmlns:a16="http://schemas.microsoft.com/office/drawing/2014/main" id="{F6AE03FC-EDDA-264C-06C4-E315998AAF42}"/>
              </a:ext>
            </a:extLst>
          </p:cNvPr>
          <p:cNvGraphicFramePr>
            <a:graphicFrameLocks noGrp="1"/>
          </p:cNvGraphicFramePr>
          <p:nvPr/>
        </p:nvGraphicFramePr>
        <p:xfrm>
          <a:off x="5063301" y="646304"/>
          <a:ext cx="7128699" cy="1389124"/>
        </p:xfrm>
        <a:graphic>
          <a:graphicData uri="http://schemas.openxmlformats.org/drawingml/2006/table">
            <a:tbl>
              <a:tblPr firstRow="1" bandRow="1">
                <a:tableStyleId>{5C22544A-7EE6-4342-B048-85BDC9FD1C3A}</a:tableStyleId>
              </a:tblPr>
              <a:tblGrid>
                <a:gridCol w="1233506">
                  <a:extLst>
                    <a:ext uri="{9D8B030D-6E8A-4147-A177-3AD203B41FA5}">
                      <a16:colId xmlns:a16="http://schemas.microsoft.com/office/drawing/2014/main" val="960526737"/>
                    </a:ext>
                  </a:extLst>
                </a:gridCol>
                <a:gridCol w="5895193">
                  <a:extLst>
                    <a:ext uri="{9D8B030D-6E8A-4147-A177-3AD203B41FA5}">
                      <a16:colId xmlns:a16="http://schemas.microsoft.com/office/drawing/2014/main" val="3765085435"/>
                    </a:ext>
                  </a:extLst>
                </a:gridCol>
              </a:tblGrid>
              <a:tr h="256986">
                <a:tc>
                  <a:txBody>
                    <a:bodyPr/>
                    <a:lstStyle/>
                    <a:p>
                      <a:pPr algn="ctr"/>
                      <a:r>
                        <a:rPr lang="en-US" sz="1400" dirty="0"/>
                        <a:t>Agents</a:t>
                      </a:r>
                    </a:p>
                  </a:txBody>
                  <a:tcPr/>
                </a:tc>
                <a:tc>
                  <a:txBody>
                    <a:bodyPr/>
                    <a:lstStyle/>
                    <a:p>
                      <a:pPr algn="ctr"/>
                      <a:r>
                        <a:rPr lang="en-US" sz="1400" dirty="0"/>
                        <a:t>Action Rules (example)</a:t>
                      </a:r>
                    </a:p>
                  </a:txBody>
                  <a:tcPr/>
                </a:tc>
                <a:extLst>
                  <a:ext uri="{0D108BD9-81ED-4DB2-BD59-A6C34878D82A}">
                    <a16:rowId xmlns:a16="http://schemas.microsoft.com/office/drawing/2014/main" val="2992411104"/>
                  </a:ext>
                </a:extLst>
              </a:tr>
              <a:tr h="10843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Stations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Passengers</a:t>
                      </a:r>
                    </a:p>
                    <a:p>
                      <a:pPr algn="ctr"/>
                      <a:endParaRPr lang="en-US" dirty="0"/>
                    </a:p>
                  </a:txBody>
                  <a:tcPr/>
                </a:tc>
                <a:tc>
                  <a:txBody>
                    <a:bodyPr/>
                    <a:lstStyle/>
                    <a:p>
                      <a:pPr marL="285750" indent="-285750">
                        <a:buFont typeface="Arial" panose="020B0604020202020204" pitchFamily="34" charset="0"/>
                        <a:buChar char="•"/>
                      </a:pPr>
                      <a:r>
                        <a:rPr lang="en-US" sz="1400" dirty="0"/>
                        <a:t>Each passenger's target station is a neighbor of the current station and does not walk on the link that the last tick travels through</a:t>
                      </a:r>
                    </a:p>
                    <a:p>
                      <a:pPr marL="285750" indent="-285750">
                        <a:buFont typeface="Arial" panose="020B0604020202020204" pitchFamily="34" charset="0"/>
                        <a:buChar char="•"/>
                      </a:pPr>
                      <a:r>
                        <a:rPr lang="en-US" sz="1400" dirty="0"/>
                        <a:t>When a passenger encounters an out-of-service station, the travel time is increased by 20 minute</a:t>
                      </a:r>
                      <a:r>
                        <a:rPr lang="en-US" altLang="zh-CN" sz="1400" dirty="0"/>
                        <a:t>……</a:t>
                      </a:r>
                      <a:endParaRPr lang="en-US" sz="1400" dirty="0"/>
                    </a:p>
                  </a:txBody>
                  <a:tcPr/>
                </a:tc>
                <a:extLst>
                  <a:ext uri="{0D108BD9-81ED-4DB2-BD59-A6C34878D82A}">
                    <a16:rowId xmlns:a16="http://schemas.microsoft.com/office/drawing/2014/main" val="3345772577"/>
                  </a:ext>
                </a:extLst>
              </a:tr>
            </a:tbl>
          </a:graphicData>
        </a:graphic>
      </p:graphicFrame>
      <p:sp>
        <p:nvSpPr>
          <p:cNvPr id="7" name="TextBox 6">
            <a:extLst>
              <a:ext uri="{FF2B5EF4-FFF2-40B4-BE49-F238E27FC236}">
                <a16:creationId xmlns:a16="http://schemas.microsoft.com/office/drawing/2014/main" id="{8EB27015-4361-90CC-070D-A4C39D7A4116}"/>
              </a:ext>
            </a:extLst>
          </p:cNvPr>
          <p:cNvSpPr txBox="1"/>
          <p:nvPr/>
        </p:nvSpPr>
        <p:spPr>
          <a:xfrm>
            <a:off x="5720890" y="301879"/>
            <a:ext cx="3898962" cy="369332"/>
          </a:xfrm>
          <a:prstGeom prst="rect">
            <a:avLst/>
          </a:prstGeom>
          <a:noFill/>
        </p:spPr>
        <p:txBody>
          <a:bodyPr wrap="square" rtlCol="0">
            <a:spAutoFit/>
          </a:bodyPr>
          <a:lstStyle/>
          <a:p>
            <a:r>
              <a:rPr lang="en-US" altLang="zh-CN" b="1" i="1" dirty="0">
                <a:solidFill>
                  <a:schemeClr val="tx2">
                    <a:lumMod val="90000"/>
                    <a:lumOff val="10000"/>
                  </a:schemeClr>
                </a:solidFill>
              </a:rPr>
              <a:t>Agents and Action Rule Examples</a:t>
            </a:r>
          </a:p>
        </p:txBody>
      </p:sp>
      <p:grpSp>
        <p:nvGrpSpPr>
          <p:cNvPr id="15" name="Group 14">
            <a:extLst>
              <a:ext uri="{FF2B5EF4-FFF2-40B4-BE49-F238E27FC236}">
                <a16:creationId xmlns:a16="http://schemas.microsoft.com/office/drawing/2014/main" id="{626A3669-A2DE-CA02-6084-EB2F7ADA060B}"/>
              </a:ext>
            </a:extLst>
          </p:cNvPr>
          <p:cNvGrpSpPr/>
          <p:nvPr/>
        </p:nvGrpSpPr>
        <p:grpSpPr>
          <a:xfrm>
            <a:off x="593245" y="2295371"/>
            <a:ext cx="10255290" cy="4095174"/>
            <a:chOff x="37660" y="2116522"/>
            <a:chExt cx="10255290" cy="4095174"/>
          </a:xfrm>
        </p:grpSpPr>
        <p:pic>
          <p:nvPicPr>
            <p:cNvPr id="2" name="Picture 1">
              <a:extLst>
                <a:ext uri="{FF2B5EF4-FFF2-40B4-BE49-F238E27FC236}">
                  <a16:creationId xmlns:a16="http://schemas.microsoft.com/office/drawing/2014/main" id="{24C22B90-28CE-3495-DB96-CEDB78FE81C8}"/>
                </a:ext>
              </a:extLst>
            </p:cNvPr>
            <p:cNvPicPr>
              <a:picLocks noChangeAspect="1"/>
            </p:cNvPicPr>
            <p:nvPr/>
          </p:nvPicPr>
          <p:blipFill>
            <a:blip r:embed="rId4"/>
            <a:stretch>
              <a:fillRect/>
            </a:stretch>
          </p:blipFill>
          <p:spPr>
            <a:xfrm>
              <a:off x="1899050" y="2116522"/>
              <a:ext cx="8393900" cy="4095174"/>
            </a:xfrm>
            <a:prstGeom prst="rect">
              <a:avLst/>
            </a:prstGeom>
          </p:spPr>
        </p:pic>
        <p:sp>
          <p:nvSpPr>
            <p:cNvPr id="8" name="TextBox 7">
              <a:extLst>
                <a:ext uri="{FF2B5EF4-FFF2-40B4-BE49-F238E27FC236}">
                  <a16:creationId xmlns:a16="http://schemas.microsoft.com/office/drawing/2014/main" id="{8B7306D4-2048-E807-EB90-D930886D47DA}"/>
                </a:ext>
              </a:extLst>
            </p:cNvPr>
            <p:cNvSpPr txBox="1"/>
            <p:nvPr/>
          </p:nvSpPr>
          <p:spPr>
            <a:xfrm>
              <a:off x="37660" y="3244334"/>
              <a:ext cx="1762021" cy="369332"/>
            </a:xfrm>
            <a:prstGeom prst="rect">
              <a:avLst/>
            </a:prstGeom>
            <a:noFill/>
          </p:spPr>
          <p:txBody>
            <a:bodyPr wrap="none" rtlCol="0">
              <a:spAutoFit/>
            </a:bodyPr>
            <a:lstStyle/>
            <a:p>
              <a:r>
                <a:rPr lang="en-US" b="1" dirty="0">
                  <a:solidFill>
                    <a:schemeClr val="accent5">
                      <a:lumMod val="50000"/>
                    </a:schemeClr>
                  </a:solidFill>
                </a:rPr>
                <a:t>monitor space</a:t>
              </a:r>
            </a:p>
          </p:txBody>
        </p:sp>
        <p:sp>
          <p:nvSpPr>
            <p:cNvPr id="10" name="Rectangle 9">
              <a:extLst>
                <a:ext uri="{FF2B5EF4-FFF2-40B4-BE49-F238E27FC236}">
                  <a16:creationId xmlns:a16="http://schemas.microsoft.com/office/drawing/2014/main" id="{A2C3FA6D-8A13-C156-5CDD-01CEEBFAAD4A}"/>
                </a:ext>
              </a:extLst>
            </p:cNvPr>
            <p:cNvSpPr/>
            <p:nvPr/>
          </p:nvSpPr>
          <p:spPr>
            <a:xfrm>
              <a:off x="1799680" y="2300021"/>
              <a:ext cx="1049539" cy="2788814"/>
            </a:xfrm>
            <a:prstGeom prst="rect">
              <a:avLst/>
            </a:prstGeom>
            <a:noFill/>
            <a:ln w="38100">
              <a:solidFill>
                <a:schemeClr val="accent5">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 name="Rectangle 10">
              <a:extLst>
                <a:ext uri="{FF2B5EF4-FFF2-40B4-BE49-F238E27FC236}">
                  <a16:creationId xmlns:a16="http://schemas.microsoft.com/office/drawing/2014/main" id="{6DCB4CE9-4F1A-9C15-D9C3-414125F3B5F0}"/>
                </a:ext>
              </a:extLst>
            </p:cNvPr>
            <p:cNvSpPr/>
            <p:nvPr/>
          </p:nvSpPr>
          <p:spPr>
            <a:xfrm>
              <a:off x="8719930" y="3244334"/>
              <a:ext cx="344557" cy="18466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3A3981-67BC-4656-8A39-695CC15EE000}"/>
                </a:ext>
              </a:extLst>
            </p:cNvPr>
            <p:cNvSpPr txBox="1"/>
            <p:nvPr/>
          </p:nvSpPr>
          <p:spPr>
            <a:xfrm>
              <a:off x="8999600" y="2914983"/>
              <a:ext cx="857927" cy="338554"/>
            </a:xfrm>
            <a:prstGeom prst="rect">
              <a:avLst/>
            </a:prstGeom>
            <a:noFill/>
          </p:spPr>
          <p:txBody>
            <a:bodyPr wrap="none" rtlCol="0">
              <a:spAutoFit/>
            </a:bodyPr>
            <a:lstStyle/>
            <a:p>
              <a:r>
                <a:rPr lang="en-US" sz="1600" b="1" dirty="0">
                  <a:solidFill>
                    <a:srgbClr val="FFFF00"/>
                  </a:solidFill>
                </a:rPr>
                <a:t>station</a:t>
              </a:r>
            </a:p>
          </p:txBody>
        </p:sp>
        <p:sp>
          <p:nvSpPr>
            <p:cNvPr id="13" name="Rectangle 12">
              <a:extLst>
                <a:ext uri="{FF2B5EF4-FFF2-40B4-BE49-F238E27FC236}">
                  <a16:creationId xmlns:a16="http://schemas.microsoft.com/office/drawing/2014/main" id="{0E33B82F-73CD-A974-B88E-17D9FD215680}"/>
                </a:ext>
              </a:extLst>
            </p:cNvPr>
            <p:cNvSpPr/>
            <p:nvPr/>
          </p:nvSpPr>
          <p:spPr>
            <a:xfrm>
              <a:off x="8557061" y="4164109"/>
              <a:ext cx="1049539" cy="368134"/>
            </a:xfrm>
            <a:prstGeom prst="rect">
              <a:avLst/>
            </a:prstGeom>
            <a:noFill/>
            <a:ln>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255C62B-A74C-539E-201F-4D2ACDF59824}"/>
                </a:ext>
              </a:extLst>
            </p:cNvPr>
            <p:cNvSpPr txBox="1"/>
            <p:nvPr/>
          </p:nvSpPr>
          <p:spPr>
            <a:xfrm>
              <a:off x="8719930" y="4502671"/>
              <a:ext cx="1208985" cy="338554"/>
            </a:xfrm>
            <a:prstGeom prst="rect">
              <a:avLst/>
            </a:prstGeom>
            <a:noFill/>
          </p:spPr>
          <p:txBody>
            <a:bodyPr wrap="none" rtlCol="0">
              <a:spAutoFit/>
            </a:bodyPr>
            <a:lstStyle/>
            <a:p>
              <a:r>
                <a:rPr lang="en-US" sz="1600" b="1" dirty="0">
                  <a:solidFill>
                    <a:srgbClr val="FFC000"/>
                  </a:solidFill>
                </a:rPr>
                <a:t>passenger</a:t>
              </a:r>
            </a:p>
          </p:txBody>
        </p:sp>
      </p:grpSp>
      <p:sp>
        <p:nvSpPr>
          <p:cNvPr id="16" name="TextBox 15">
            <a:extLst>
              <a:ext uri="{FF2B5EF4-FFF2-40B4-BE49-F238E27FC236}">
                <a16:creationId xmlns:a16="http://schemas.microsoft.com/office/drawing/2014/main" id="{2A58C3CC-6888-C9E5-797C-DA4B4CB54449}"/>
              </a:ext>
            </a:extLst>
          </p:cNvPr>
          <p:cNvSpPr txBox="1"/>
          <p:nvPr/>
        </p:nvSpPr>
        <p:spPr>
          <a:xfrm>
            <a:off x="3404804" y="1987011"/>
            <a:ext cx="1677062" cy="400110"/>
          </a:xfrm>
          <a:prstGeom prst="rect">
            <a:avLst/>
          </a:prstGeom>
          <a:noFill/>
        </p:spPr>
        <p:txBody>
          <a:bodyPr wrap="none" rtlCol="0">
            <a:spAutoFit/>
          </a:bodyPr>
          <a:lstStyle/>
          <a:p>
            <a:r>
              <a:rPr lang="en-US" sz="2000" b="1" i="1" dirty="0">
                <a:solidFill>
                  <a:schemeClr val="accent1">
                    <a:lumMod val="50000"/>
                  </a:schemeClr>
                </a:solidFill>
              </a:rPr>
              <a:t>Initial setup </a:t>
            </a:r>
          </a:p>
        </p:txBody>
      </p:sp>
    </p:spTree>
    <p:extLst>
      <p:ext uri="{BB962C8B-B14F-4D97-AF65-F5344CB8AC3E}">
        <p14:creationId xmlns:p14="http://schemas.microsoft.com/office/powerpoint/2010/main" val="661826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8E568-08A5-9402-3116-241300E7CDCD}"/>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473B65E-D343-7E3C-EC86-8A51668D1F53}"/>
              </a:ext>
            </a:extLst>
          </p:cNvPr>
          <p:cNvSpPr>
            <a:spLocks noGrp="1"/>
          </p:cNvSpPr>
          <p:nvPr>
            <p:ph type="sldNum" sz="quarter" idx="12"/>
          </p:nvPr>
        </p:nvSpPr>
        <p:spPr>
          <a:xfrm>
            <a:off x="6096000" y="6492875"/>
            <a:ext cx="2743200" cy="365125"/>
          </a:xfrm>
        </p:spPr>
        <p:txBody>
          <a:bodyPr/>
          <a:lstStyle/>
          <a:p>
            <a:fld id="{35D5B0EE-536C-E54F-A41D-F5F54837C07D}" type="slidenum">
              <a:rPr lang="en-US" sz="1400" smtClean="0">
                <a:latin typeface="Arial" panose="020B0604020202020204" pitchFamily="34" charset="0"/>
                <a:cs typeface="Arial" panose="020B0604020202020204" pitchFamily="34" charset="0"/>
              </a:rPr>
              <a:t>16</a:t>
            </a:fld>
            <a:endParaRPr lang="en-US" sz="1400" dirty="0">
              <a:latin typeface="Arial" panose="020B0604020202020204" pitchFamily="34" charset="0"/>
              <a:cs typeface="Arial" panose="020B0604020202020204" pitchFamily="34" charset="0"/>
            </a:endParaRPr>
          </a:p>
        </p:txBody>
      </p:sp>
      <p:sp>
        <p:nvSpPr>
          <p:cNvPr id="26" name="Slide Number Placeholder 8">
            <a:extLst>
              <a:ext uri="{FF2B5EF4-FFF2-40B4-BE49-F238E27FC236}">
                <a16:creationId xmlns:a16="http://schemas.microsoft.com/office/drawing/2014/main" id="{564A7138-73B3-0BA5-7BCC-BD9A5A4A0FCE}"/>
              </a:ext>
            </a:extLst>
          </p:cNvPr>
          <p:cNvSpPr txBox="1">
            <a:spLocks/>
          </p:cNvSpPr>
          <p:nvPr/>
        </p:nvSpPr>
        <p:spPr>
          <a:xfrm>
            <a:off x="60960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5D5B0EE-536C-E54F-A41D-F5F54837C07D}" type="slidenum">
              <a:rPr lang="en-US" sz="1400" smtClean="0">
                <a:latin typeface="Arial" panose="020B0604020202020204" pitchFamily="34" charset="0"/>
                <a:cs typeface="Arial" panose="020B0604020202020204" pitchFamily="34" charset="0"/>
              </a:rPr>
              <a:pPr/>
              <a:t>16</a:t>
            </a:fld>
            <a:endParaRPr lang="en-US" sz="14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667972D1-D5F9-0CA9-01D9-C601744CA8BC}"/>
              </a:ext>
            </a:extLst>
          </p:cNvPr>
          <p:cNvSpPr txBox="1"/>
          <p:nvPr/>
        </p:nvSpPr>
        <p:spPr>
          <a:xfrm>
            <a:off x="-106017" y="-22840"/>
            <a:ext cx="4800479" cy="461665"/>
          </a:xfrm>
          <a:prstGeom prst="rect">
            <a:avLst/>
          </a:prstGeom>
          <a:noFill/>
        </p:spPr>
        <p:txBody>
          <a:bodyPr wrap="square">
            <a:spAutoFit/>
          </a:bodyPr>
          <a:lstStyle/>
          <a:p>
            <a:pPr algn="ctr" rtl="0">
              <a:spcBef>
                <a:spcPts val="0"/>
              </a:spcBef>
              <a:spcAft>
                <a:spcPts val="0"/>
              </a:spcAft>
            </a:pPr>
            <a:r>
              <a:rPr lang="en-US" sz="2400" b="1" i="1" u="none" strike="noStrike" dirty="0">
                <a:effectLst/>
                <a:latin typeface="Arial" panose="020B0604020202020204" pitchFamily="34" charset="0"/>
                <a:cs typeface="Arial" panose="020B0604020202020204" pitchFamily="34" charset="0"/>
              </a:rPr>
              <a:t>Agent</a:t>
            </a:r>
            <a:r>
              <a:rPr lang="en-US" sz="2400" b="1" i="1" dirty="0">
                <a:latin typeface="Arial" panose="020B0604020202020204" pitchFamily="34" charset="0"/>
                <a:cs typeface="Arial" panose="020B0604020202020204" pitchFamily="34" charset="0"/>
              </a:rPr>
              <a:t>-Based Modelling (ABM)</a:t>
            </a:r>
            <a:endParaRPr lang="en-US" sz="2400" b="1" i="1" u="none" strike="noStrike" dirty="0">
              <a:effectLst/>
              <a:latin typeface="Arial" panose="020B0604020202020204" pitchFamily="34" charset="0"/>
              <a:cs typeface="Arial" panose="020B0604020202020204" pitchFamily="34" charset="0"/>
            </a:endParaRPr>
          </a:p>
        </p:txBody>
      </p:sp>
      <p:pic>
        <p:nvPicPr>
          <p:cNvPr id="20" name="Picture 19" descr="A computer screen shot of a network&#10;&#10;Description automatically generated">
            <a:extLst>
              <a:ext uri="{FF2B5EF4-FFF2-40B4-BE49-F238E27FC236}">
                <a16:creationId xmlns:a16="http://schemas.microsoft.com/office/drawing/2014/main" id="{5DCE6946-5085-80A1-210E-C8CBC61667CF}"/>
              </a:ext>
            </a:extLst>
          </p:cNvPr>
          <p:cNvPicPr>
            <a:picLocks noChangeAspect="1"/>
          </p:cNvPicPr>
          <p:nvPr/>
        </p:nvPicPr>
        <p:blipFill>
          <a:blip r:embed="rId3"/>
          <a:stretch>
            <a:fillRect/>
          </a:stretch>
        </p:blipFill>
        <p:spPr>
          <a:xfrm>
            <a:off x="848139" y="624356"/>
            <a:ext cx="10495721" cy="4802651"/>
          </a:xfrm>
          <a:prstGeom prst="rect">
            <a:avLst/>
          </a:prstGeom>
        </p:spPr>
      </p:pic>
      <p:sp>
        <p:nvSpPr>
          <p:cNvPr id="21" name="TextBox 20">
            <a:extLst>
              <a:ext uri="{FF2B5EF4-FFF2-40B4-BE49-F238E27FC236}">
                <a16:creationId xmlns:a16="http://schemas.microsoft.com/office/drawing/2014/main" id="{A756C8FF-54E2-6D19-0983-604480A4B0C6}"/>
              </a:ext>
            </a:extLst>
          </p:cNvPr>
          <p:cNvSpPr txBox="1"/>
          <p:nvPr/>
        </p:nvSpPr>
        <p:spPr>
          <a:xfrm>
            <a:off x="5582358" y="239001"/>
            <a:ext cx="3485249" cy="400110"/>
          </a:xfrm>
          <a:prstGeom prst="rect">
            <a:avLst/>
          </a:prstGeom>
          <a:noFill/>
        </p:spPr>
        <p:txBody>
          <a:bodyPr wrap="none" rtlCol="0">
            <a:spAutoFit/>
          </a:bodyPr>
          <a:lstStyle/>
          <a:p>
            <a:r>
              <a:rPr lang="en-US" sz="2000" b="1" i="1" dirty="0">
                <a:solidFill>
                  <a:schemeClr val="accent1">
                    <a:lumMod val="50000"/>
                  </a:schemeClr>
                </a:solidFill>
              </a:rPr>
              <a:t>Nearly at the end of its run </a:t>
            </a:r>
          </a:p>
        </p:txBody>
      </p:sp>
      <p:sp>
        <p:nvSpPr>
          <p:cNvPr id="22" name="Rectangle 21">
            <a:extLst>
              <a:ext uri="{FF2B5EF4-FFF2-40B4-BE49-F238E27FC236}">
                <a16:creationId xmlns:a16="http://schemas.microsoft.com/office/drawing/2014/main" id="{7A426829-173F-0A37-4765-F8FB36945131}"/>
              </a:ext>
            </a:extLst>
          </p:cNvPr>
          <p:cNvSpPr/>
          <p:nvPr/>
        </p:nvSpPr>
        <p:spPr>
          <a:xfrm>
            <a:off x="1152939" y="1152939"/>
            <a:ext cx="251791" cy="2729948"/>
          </a:xfrm>
          <a:prstGeom prst="rect">
            <a:avLst/>
          </a:prstGeom>
          <a:noFill/>
          <a:ln w="28575">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615BA44-C9E7-57DA-7D5D-966650DBEC1A}"/>
              </a:ext>
            </a:extLst>
          </p:cNvPr>
          <p:cNvSpPr txBox="1"/>
          <p:nvPr/>
        </p:nvSpPr>
        <p:spPr>
          <a:xfrm>
            <a:off x="534766" y="5670669"/>
            <a:ext cx="3518912" cy="369332"/>
          </a:xfrm>
          <a:prstGeom prst="rect">
            <a:avLst/>
          </a:prstGeom>
          <a:noFill/>
        </p:spPr>
        <p:txBody>
          <a:bodyPr wrap="none" rtlCol="0">
            <a:spAutoFit/>
          </a:bodyPr>
          <a:lstStyle/>
          <a:p>
            <a:r>
              <a:rPr lang="en-US" b="1" dirty="0">
                <a:solidFill>
                  <a:srgbClr val="C00000"/>
                </a:solidFill>
              </a:rPr>
              <a:t>“Green Park” station is closed</a:t>
            </a:r>
          </a:p>
        </p:txBody>
      </p:sp>
      <p:cxnSp>
        <p:nvCxnSpPr>
          <p:cNvPr id="25" name="Straight Arrow Connector 24">
            <a:extLst>
              <a:ext uri="{FF2B5EF4-FFF2-40B4-BE49-F238E27FC236}">
                <a16:creationId xmlns:a16="http://schemas.microsoft.com/office/drawing/2014/main" id="{D5DFC83A-90CC-B520-124D-DC82C7D583E0}"/>
              </a:ext>
            </a:extLst>
          </p:cNvPr>
          <p:cNvCxnSpPr/>
          <p:nvPr/>
        </p:nvCxnSpPr>
        <p:spPr>
          <a:xfrm>
            <a:off x="1278834" y="3962399"/>
            <a:ext cx="0" cy="1729651"/>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9198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04D58-940F-151F-C419-784ABB7338B2}"/>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1C4E331E-0099-4143-B732-DA95456EE23B}"/>
              </a:ext>
            </a:extLst>
          </p:cNvPr>
          <p:cNvSpPr>
            <a:spLocks noGrp="1"/>
          </p:cNvSpPr>
          <p:nvPr>
            <p:ph type="sldNum" sz="quarter" idx="12"/>
          </p:nvPr>
        </p:nvSpPr>
        <p:spPr>
          <a:xfrm>
            <a:off x="6096000" y="6492875"/>
            <a:ext cx="2743200" cy="365125"/>
          </a:xfrm>
        </p:spPr>
        <p:txBody>
          <a:bodyPr/>
          <a:lstStyle/>
          <a:p>
            <a:fld id="{35D5B0EE-536C-E54F-A41D-F5F54837C07D}" type="slidenum">
              <a:rPr lang="en-US" sz="1400" smtClean="0">
                <a:latin typeface="Arial" panose="020B0604020202020204" pitchFamily="34" charset="0"/>
                <a:cs typeface="Arial" panose="020B0604020202020204" pitchFamily="34" charset="0"/>
              </a:rPr>
              <a:t>17</a:t>
            </a:fld>
            <a:endParaRPr lang="en-US" sz="1400" dirty="0">
              <a:latin typeface="Arial" panose="020B0604020202020204" pitchFamily="34" charset="0"/>
              <a:cs typeface="Arial" panose="020B0604020202020204" pitchFamily="34" charset="0"/>
            </a:endParaRPr>
          </a:p>
        </p:txBody>
      </p:sp>
      <p:sp>
        <p:nvSpPr>
          <p:cNvPr id="2" name="Slide Number Placeholder 8">
            <a:extLst>
              <a:ext uri="{FF2B5EF4-FFF2-40B4-BE49-F238E27FC236}">
                <a16:creationId xmlns:a16="http://schemas.microsoft.com/office/drawing/2014/main" id="{61B78831-9A76-085D-5383-D40932491BFB}"/>
              </a:ext>
            </a:extLst>
          </p:cNvPr>
          <p:cNvSpPr txBox="1">
            <a:spLocks/>
          </p:cNvSpPr>
          <p:nvPr/>
        </p:nvSpPr>
        <p:spPr>
          <a:xfrm>
            <a:off x="60960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5D5B0EE-536C-E54F-A41D-F5F54837C07D}" type="slidenum">
              <a:rPr lang="en-US" sz="1400" smtClean="0">
                <a:latin typeface="Arial" panose="020B0604020202020204" pitchFamily="34" charset="0"/>
                <a:cs typeface="Arial" panose="020B0604020202020204" pitchFamily="34" charset="0"/>
              </a:rPr>
              <a:pPr/>
              <a:t>17</a:t>
            </a:fld>
            <a:endParaRPr lang="en-US" sz="1400" dirty="0">
              <a:latin typeface="Arial" panose="020B0604020202020204" pitchFamily="34" charset="0"/>
              <a:cs typeface="Arial" panose="020B0604020202020204" pitchFamily="34" charset="0"/>
            </a:endParaRPr>
          </a:p>
        </p:txBody>
      </p:sp>
      <p:sp>
        <p:nvSpPr>
          <p:cNvPr id="8" name="Slide Number Placeholder 8">
            <a:extLst>
              <a:ext uri="{FF2B5EF4-FFF2-40B4-BE49-F238E27FC236}">
                <a16:creationId xmlns:a16="http://schemas.microsoft.com/office/drawing/2014/main" id="{588D29BF-3601-99B7-4A8A-CD4C37615022}"/>
              </a:ext>
            </a:extLst>
          </p:cNvPr>
          <p:cNvSpPr txBox="1">
            <a:spLocks/>
          </p:cNvSpPr>
          <p:nvPr/>
        </p:nvSpPr>
        <p:spPr>
          <a:xfrm>
            <a:off x="60960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5D5B0EE-536C-E54F-A41D-F5F54837C07D}" type="slidenum">
              <a:rPr lang="en-US" sz="1400" smtClean="0">
                <a:latin typeface="Arial" panose="020B0604020202020204" pitchFamily="34" charset="0"/>
                <a:cs typeface="Arial" panose="020B0604020202020204" pitchFamily="34" charset="0"/>
              </a:rPr>
              <a:pPr/>
              <a:t>17</a:t>
            </a:fld>
            <a:endParaRPr lang="en-US" sz="14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B34A437-555C-BBD1-1DC0-442C3D7D4164}"/>
              </a:ext>
            </a:extLst>
          </p:cNvPr>
          <p:cNvSpPr txBox="1"/>
          <p:nvPr/>
        </p:nvSpPr>
        <p:spPr>
          <a:xfrm>
            <a:off x="-337391" y="180971"/>
            <a:ext cx="7804991" cy="461665"/>
          </a:xfrm>
          <a:prstGeom prst="rect">
            <a:avLst/>
          </a:prstGeom>
          <a:noFill/>
        </p:spPr>
        <p:txBody>
          <a:bodyPr wrap="square">
            <a:spAutoFit/>
          </a:bodyPr>
          <a:lstStyle/>
          <a:p>
            <a:pPr algn="ctr" rtl="0">
              <a:spcBef>
                <a:spcPts val="0"/>
              </a:spcBef>
              <a:spcAft>
                <a:spcPts val="0"/>
              </a:spcAft>
            </a:pPr>
            <a:r>
              <a:rPr lang="en-US" sz="2400" b="1" i="1" u="none" strike="noStrike" dirty="0">
                <a:effectLst/>
                <a:latin typeface="Arial" panose="020B0604020202020204" pitchFamily="34" charset="0"/>
                <a:cs typeface="Arial" panose="020B0604020202020204" pitchFamily="34" charset="0"/>
              </a:rPr>
              <a:t>Simulation for one of the most central </a:t>
            </a:r>
            <a:r>
              <a:rPr lang="en-US" sz="2400" b="1" i="1" dirty="0">
                <a:latin typeface="Arial" panose="020B0604020202020204" pitchFamily="34" charset="0"/>
                <a:cs typeface="Arial" panose="020B0604020202020204" pitchFamily="34" charset="0"/>
              </a:rPr>
              <a:t>Stations</a:t>
            </a:r>
            <a:endParaRPr lang="en-US" sz="2400" b="1" i="1" u="none" strike="noStrike" dirty="0">
              <a:effectLst/>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9380E31A-16C4-81D1-0926-2F3AA8578F2D}"/>
              </a:ext>
            </a:extLst>
          </p:cNvPr>
          <p:cNvSpPr txBox="1"/>
          <p:nvPr/>
        </p:nvSpPr>
        <p:spPr>
          <a:xfrm>
            <a:off x="0" y="1872880"/>
            <a:ext cx="3776870" cy="3139321"/>
          </a:xfrm>
          <a:prstGeom prst="rect">
            <a:avLst/>
          </a:prstGeom>
          <a:noFill/>
        </p:spPr>
        <p:txBody>
          <a:bodyPr wrap="square" rtlCol="0">
            <a:spAutoFit/>
          </a:bodyPr>
          <a:lstStyle/>
          <a:p>
            <a:pPr marL="285750" indent="-285750">
              <a:buFont typeface="Arial" panose="020B0604020202020204" pitchFamily="34" charset="0"/>
              <a:buChar char="•"/>
            </a:pPr>
            <a:r>
              <a:rPr lang="en-US" i="1" dirty="0">
                <a:solidFill>
                  <a:schemeClr val="accent1"/>
                </a:solidFill>
              </a:rPr>
              <a:t>Network efficiency </a:t>
            </a:r>
            <a:r>
              <a:rPr lang="en-US" i="1" dirty="0">
                <a:solidFill>
                  <a:srgbClr val="C00000"/>
                </a:solidFill>
              </a:rPr>
              <a:t>decreases</a:t>
            </a:r>
            <a:r>
              <a:rPr lang="en-US" i="1" dirty="0">
                <a:solidFill>
                  <a:schemeClr val="accent1"/>
                </a:solidFill>
              </a:rPr>
              <a:t> in </a:t>
            </a:r>
            <a:r>
              <a:rPr lang="en-US" i="1" dirty="0">
                <a:solidFill>
                  <a:srgbClr val="C00000"/>
                </a:solidFill>
              </a:rPr>
              <a:t>all scenarios</a:t>
            </a:r>
            <a:r>
              <a:rPr lang="en-US" i="1" dirty="0">
                <a:solidFill>
                  <a:schemeClr val="accent1"/>
                </a:solidFill>
              </a:rPr>
              <a:t> when the central station is closed.</a:t>
            </a:r>
          </a:p>
          <a:p>
            <a:endParaRPr lang="en-US" i="1" dirty="0">
              <a:solidFill>
                <a:schemeClr val="accent1"/>
              </a:solidFill>
            </a:endParaRPr>
          </a:p>
          <a:p>
            <a:pPr marL="285750" indent="-285750">
              <a:buFont typeface="Arial" panose="020B0604020202020204" pitchFamily="34" charset="0"/>
              <a:buChar char="•"/>
            </a:pPr>
            <a:r>
              <a:rPr lang="en-US" i="1" dirty="0">
                <a:solidFill>
                  <a:schemeClr val="accent1"/>
                </a:solidFill>
              </a:rPr>
              <a:t>Efficiency reduction increases sharply for durations up to 60 minutes </a:t>
            </a:r>
            <a:r>
              <a:rPr lang="en-US" i="1" dirty="0">
                <a:solidFill>
                  <a:srgbClr val="C00000"/>
                </a:solidFill>
              </a:rPr>
              <a:t>but stabilizes afterward</a:t>
            </a:r>
          </a:p>
          <a:p>
            <a:endParaRPr lang="en-US" i="1" dirty="0">
              <a:solidFill>
                <a:schemeClr val="accent1"/>
              </a:solidFill>
            </a:endParaRPr>
          </a:p>
          <a:p>
            <a:pPr marL="285750" indent="-285750">
              <a:buFont typeface="Arial" panose="020B0604020202020204" pitchFamily="34" charset="0"/>
              <a:buChar char="•"/>
            </a:pPr>
            <a:r>
              <a:rPr lang="en-US" i="1" dirty="0">
                <a:solidFill>
                  <a:schemeClr val="accent1"/>
                </a:solidFill>
              </a:rPr>
              <a:t>Station closures during the evening rush hour (starting at 4 PM) have </a:t>
            </a:r>
            <a:r>
              <a:rPr lang="en-US" i="1" dirty="0">
                <a:solidFill>
                  <a:srgbClr val="C00000"/>
                </a:solidFill>
              </a:rPr>
              <a:t>the greatest impact</a:t>
            </a:r>
          </a:p>
        </p:txBody>
      </p:sp>
      <p:grpSp>
        <p:nvGrpSpPr>
          <p:cNvPr id="6" name="Group 5">
            <a:extLst>
              <a:ext uri="{FF2B5EF4-FFF2-40B4-BE49-F238E27FC236}">
                <a16:creationId xmlns:a16="http://schemas.microsoft.com/office/drawing/2014/main" id="{2F131519-8629-E566-CD2C-8A971A7CB284}"/>
              </a:ext>
            </a:extLst>
          </p:cNvPr>
          <p:cNvGrpSpPr/>
          <p:nvPr/>
        </p:nvGrpSpPr>
        <p:grpSpPr>
          <a:xfrm>
            <a:off x="3776870" y="958196"/>
            <a:ext cx="8534400" cy="5025161"/>
            <a:chOff x="1828800" y="642636"/>
            <a:chExt cx="8534400" cy="5025161"/>
          </a:xfrm>
        </p:grpSpPr>
        <p:pic>
          <p:nvPicPr>
            <p:cNvPr id="4" name="Picture 3" descr="A graph of different colored lines&#10;&#10;Description automatically generated">
              <a:extLst>
                <a:ext uri="{FF2B5EF4-FFF2-40B4-BE49-F238E27FC236}">
                  <a16:creationId xmlns:a16="http://schemas.microsoft.com/office/drawing/2014/main" id="{5DFC02EA-0A8A-85B7-5B13-CA64F163E5CD}"/>
                </a:ext>
              </a:extLst>
            </p:cNvPr>
            <p:cNvPicPr>
              <a:picLocks noChangeAspect="1"/>
            </p:cNvPicPr>
            <p:nvPr/>
          </p:nvPicPr>
          <p:blipFill>
            <a:blip r:embed="rId3"/>
            <a:stretch>
              <a:fillRect/>
            </a:stretch>
          </p:blipFill>
          <p:spPr>
            <a:xfrm>
              <a:off x="1828800" y="642636"/>
              <a:ext cx="8534400" cy="5025161"/>
            </a:xfrm>
            <a:prstGeom prst="rect">
              <a:avLst/>
            </a:prstGeom>
          </p:spPr>
        </p:pic>
        <p:sp>
          <p:nvSpPr>
            <p:cNvPr id="5" name="TextBox 4">
              <a:extLst>
                <a:ext uri="{FF2B5EF4-FFF2-40B4-BE49-F238E27FC236}">
                  <a16:creationId xmlns:a16="http://schemas.microsoft.com/office/drawing/2014/main" id="{C072A4AD-A60B-D9AC-EA29-F792C1F4A0CF}"/>
                </a:ext>
              </a:extLst>
            </p:cNvPr>
            <p:cNvSpPr txBox="1"/>
            <p:nvPr/>
          </p:nvSpPr>
          <p:spPr>
            <a:xfrm>
              <a:off x="2968756" y="782895"/>
              <a:ext cx="2238113" cy="338554"/>
            </a:xfrm>
            <a:prstGeom prst="rect">
              <a:avLst/>
            </a:prstGeom>
            <a:noFill/>
          </p:spPr>
          <p:txBody>
            <a:bodyPr wrap="none" rtlCol="0">
              <a:spAutoFit/>
            </a:bodyPr>
            <a:lstStyle/>
            <a:p>
              <a:r>
                <a:rPr lang="en-US" sz="1600" b="1" dirty="0"/>
                <a:t>“Green Park” Station</a:t>
              </a:r>
            </a:p>
          </p:txBody>
        </p:sp>
      </p:grpSp>
      <p:sp>
        <p:nvSpPr>
          <p:cNvPr id="7" name="TextBox 6">
            <a:extLst>
              <a:ext uri="{FF2B5EF4-FFF2-40B4-BE49-F238E27FC236}">
                <a16:creationId xmlns:a16="http://schemas.microsoft.com/office/drawing/2014/main" id="{129477F8-9ADE-DC5E-B1E5-E89B7BACD12B}"/>
              </a:ext>
            </a:extLst>
          </p:cNvPr>
          <p:cNvSpPr txBox="1"/>
          <p:nvPr/>
        </p:nvSpPr>
        <p:spPr>
          <a:xfrm>
            <a:off x="5340895" y="668376"/>
            <a:ext cx="5247408" cy="369332"/>
          </a:xfrm>
          <a:prstGeom prst="rect">
            <a:avLst/>
          </a:prstGeom>
          <a:noFill/>
        </p:spPr>
        <p:txBody>
          <a:bodyPr wrap="square" rtlCol="0">
            <a:spAutoFit/>
          </a:bodyPr>
          <a:lstStyle/>
          <a:p>
            <a:r>
              <a:rPr lang="en-US" altLang="zh-CN" b="1" dirty="0">
                <a:solidFill>
                  <a:schemeClr val="accent1"/>
                </a:solidFill>
              </a:rPr>
              <a:t>30</a:t>
            </a:r>
            <a:r>
              <a:rPr lang="zh-CN" altLang="en-US" b="1" dirty="0">
                <a:solidFill>
                  <a:schemeClr val="accent1"/>
                </a:solidFill>
              </a:rPr>
              <a:t> </a:t>
            </a:r>
            <a:r>
              <a:rPr lang="en-US" altLang="zh-CN" b="1" dirty="0">
                <a:solidFill>
                  <a:schemeClr val="accent1"/>
                </a:solidFill>
              </a:rPr>
              <a:t>simulations:</a:t>
            </a:r>
            <a:r>
              <a:rPr lang="zh-CN" altLang="en-US" b="1" dirty="0">
                <a:solidFill>
                  <a:schemeClr val="accent1"/>
                </a:solidFill>
              </a:rPr>
              <a:t> </a:t>
            </a:r>
            <a:r>
              <a:rPr lang="en-US" altLang="zh-CN" b="1" dirty="0">
                <a:solidFill>
                  <a:schemeClr val="accent1"/>
                </a:solidFill>
              </a:rPr>
              <a:t>10</a:t>
            </a:r>
            <a:r>
              <a:rPr lang="zh-CN" altLang="en-US" b="1" dirty="0">
                <a:solidFill>
                  <a:schemeClr val="accent1"/>
                </a:solidFill>
              </a:rPr>
              <a:t> </a:t>
            </a:r>
            <a:r>
              <a:rPr lang="en-US" altLang="zh-CN" b="1" dirty="0">
                <a:solidFill>
                  <a:schemeClr val="accent1"/>
                </a:solidFill>
              </a:rPr>
              <a:t>durations</a:t>
            </a:r>
            <a:r>
              <a:rPr lang="zh-CN" altLang="en-US" b="1" dirty="0">
                <a:solidFill>
                  <a:schemeClr val="accent1"/>
                </a:solidFill>
              </a:rPr>
              <a:t> * </a:t>
            </a:r>
            <a:r>
              <a:rPr lang="en-US" altLang="zh-CN" b="1" dirty="0">
                <a:solidFill>
                  <a:schemeClr val="accent1"/>
                </a:solidFill>
              </a:rPr>
              <a:t>3</a:t>
            </a:r>
            <a:r>
              <a:rPr lang="zh-CN" altLang="en-US" b="1" dirty="0">
                <a:solidFill>
                  <a:schemeClr val="accent1"/>
                </a:solidFill>
              </a:rPr>
              <a:t> </a:t>
            </a:r>
            <a:r>
              <a:rPr lang="en-US" altLang="zh-CN" b="1" dirty="0">
                <a:solidFill>
                  <a:schemeClr val="accent1"/>
                </a:solidFill>
              </a:rPr>
              <a:t>starting-point</a:t>
            </a:r>
            <a:endParaRPr lang="en-US" b="1" dirty="0">
              <a:solidFill>
                <a:schemeClr val="accent1"/>
              </a:solidFill>
            </a:endParaRPr>
          </a:p>
        </p:txBody>
      </p:sp>
    </p:spTree>
    <p:extLst>
      <p:ext uri="{BB962C8B-B14F-4D97-AF65-F5344CB8AC3E}">
        <p14:creationId xmlns:p14="http://schemas.microsoft.com/office/powerpoint/2010/main" val="190333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6E9A4-DF45-3AFF-9CE5-07278D1614BC}"/>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ED0CF774-B26F-4333-11FF-C67A8966922C}"/>
              </a:ext>
            </a:extLst>
          </p:cNvPr>
          <p:cNvSpPr>
            <a:spLocks noGrp="1"/>
          </p:cNvSpPr>
          <p:nvPr>
            <p:ph type="sldNum" sz="quarter" idx="12"/>
          </p:nvPr>
        </p:nvSpPr>
        <p:spPr>
          <a:xfrm>
            <a:off x="6096000" y="6492875"/>
            <a:ext cx="2743200" cy="365125"/>
          </a:xfrm>
        </p:spPr>
        <p:txBody>
          <a:bodyPr/>
          <a:lstStyle/>
          <a:p>
            <a:fld id="{35D5B0EE-536C-E54F-A41D-F5F54837C07D}" type="slidenum">
              <a:rPr lang="en-US" sz="1400" smtClean="0">
                <a:latin typeface="Arial" panose="020B0604020202020204" pitchFamily="34" charset="0"/>
                <a:cs typeface="Arial" panose="020B0604020202020204" pitchFamily="34" charset="0"/>
              </a:rPr>
              <a:t>18</a:t>
            </a:fld>
            <a:endParaRPr lang="en-US" sz="1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DA81FC9-05CE-7E18-1F07-DBE99B54BBAE}"/>
              </a:ext>
            </a:extLst>
          </p:cNvPr>
          <p:cNvSpPr txBox="1"/>
          <p:nvPr/>
        </p:nvSpPr>
        <p:spPr>
          <a:xfrm>
            <a:off x="1529399" y="1874728"/>
            <a:ext cx="9672002" cy="3170099"/>
          </a:xfrm>
          <a:prstGeom prst="rect">
            <a:avLst/>
          </a:prstGeom>
          <a:noFill/>
        </p:spPr>
        <p:txBody>
          <a:bodyPr wrap="square">
            <a:spAutoFit/>
          </a:bodyPr>
          <a:lstStyle/>
          <a:p>
            <a:pPr algn="ctr" rtl="0">
              <a:spcBef>
                <a:spcPts val="0"/>
              </a:spcBef>
              <a:spcAft>
                <a:spcPts val="0"/>
              </a:spcAft>
            </a:pPr>
            <a:r>
              <a:rPr lang="en-US" sz="3200" b="1" i="1" u="none" strike="noStrike" dirty="0">
                <a:solidFill>
                  <a:srgbClr val="0070C0"/>
                </a:solidFill>
                <a:effectLst/>
                <a:latin typeface="Arial" panose="020B0604020202020204" pitchFamily="34" charset="0"/>
                <a:cs typeface="Arial" panose="020B0604020202020204" pitchFamily="34" charset="0"/>
              </a:rPr>
              <a:t>When a specific station is disrupted:</a:t>
            </a:r>
          </a:p>
          <a:p>
            <a:pPr algn="ctr" rtl="0">
              <a:spcBef>
                <a:spcPts val="0"/>
              </a:spcBef>
              <a:spcAft>
                <a:spcPts val="0"/>
              </a:spcAft>
            </a:pPr>
            <a:endParaRPr lang="en-US" sz="2400" b="1" u="none" strike="noStrike" dirty="0">
              <a:effectLst/>
              <a:latin typeface="Arial" panose="020B0604020202020204" pitchFamily="34" charset="0"/>
              <a:cs typeface="Arial" panose="020B0604020202020204" pitchFamily="34" charset="0"/>
            </a:endParaRPr>
          </a:p>
          <a:p>
            <a:pPr algn="just" rtl="0">
              <a:spcBef>
                <a:spcPts val="0"/>
              </a:spcBef>
              <a:spcAft>
                <a:spcPts val="0"/>
              </a:spcAft>
            </a:pPr>
            <a:r>
              <a:rPr lang="en-US" sz="2400" u="none" strike="noStrike" dirty="0">
                <a:solidFill>
                  <a:schemeClr val="bg1">
                    <a:lumMod val="85000"/>
                  </a:schemeClr>
                </a:solidFill>
                <a:effectLst/>
                <a:latin typeface="Arial" panose="020B0604020202020204" pitchFamily="34" charset="0"/>
                <a:cs typeface="Arial" panose="020B0604020202020204" pitchFamily="34" charset="0"/>
              </a:rPr>
              <a:t>1. </a:t>
            </a:r>
            <a:r>
              <a:rPr lang="en-US" sz="2400" b="1" dirty="0">
                <a:solidFill>
                  <a:schemeClr val="bg1">
                    <a:lumMod val="85000"/>
                  </a:schemeClr>
                </a:solidFill>
                <a:latin typeface="Arial" panose="020B0604020202020204" pitchFamily="34" charset="0"/>
                <a:cs typeface="Arial" panose="020B0604020202020204" pitchFamily="34" charset="0"/>
              </a:rPr>
              <a:t>[Network Operation Efficiency] </a:t>
            </a:r>
            <a:r>
              <a:rPr lang="en-US" sz="2400" u="none" strike="noStrike" dirty="0">
                <a:solidFill>
                  <a:schemeClr val="bg1">
                    <a:lumMod val="85000"/>
                  </a:schemeClr>
                </a:solidFill>
                <a:effectLst/>
                <a:latin typeface="Arial" panose="020B0604020202020204" pitchFamily="34" charset="0"/>
                <a:cs typeface="Arial" panose="020B0604020202020204" pitchFamily="34" charset="0"/>
              </a:rPr>
              <a:t>What do the impacts vary different disruption durations and different disruption start times?</a:t>
            </a:r>
          </a:p>
          <a:p>
            <a:pPr algn="just" rtl="0">
              <a:spcBef>
                <a:spcPts val="0"/>
              </a:spcBef>
              <a:spcAft>
                <a:spcPts val="0"/>
              </a:spcAft>
            </a:pPr>
            <a:endParaRPr lang="en-US" sz="2400" u="none" strike="noStrike" dirty="0">
              <a:effectLst/>
              <a:latin typeface="Arial" panose="020B0604020202020204" pitchFamily="34" charset="0"/>
              <a:cs typeface="Arial" panose="020B0604020202020204" pitchFamily="34" charset="0"/>
            </a:endParaRPr>
          </a:p>
          <a:p>
            <a:pPr algn="just"/>
            <a:r>
              <a:rPr lang="en-US" sz="2400" u="none" strike="noStrike" dirty="0">
                <a:effectLst/>
                <a:latin typeface="Arial" panose="020B0604020202020204" pitchFamily="34" charset="0"/>
                <a:cs typeface="Arial" panose="020B0604020202020204" pitchFamily="34" charset="0"/>
              </a:rPr>
              <a:t>2. </a:t>
            </a:r>
            <a:r>
              <a:rPr lang="en-US" sz="2400" b="1" u="none" strike="noStrike" dirty="0">
                <a:effectLst/>
                <a:latin typeface="Arial" panose="020B0604020202020204" pitchFamily="34" charset="0"/>
                <a:cs typeface="Arial" panose="020B0604020202020204" pitchFamily="34" charset="0"/>
              </a:rPr>
              <a:t>[Passenger Travel Demand] </a:t>
            </a:r>
            <a:r>
              <a:rPr lang="en-US" sz="2400" u="none" strike="noStrike" dirty="0">
                <a:effectLst/>
                <a:latin typeface="Arial" panose="020B0604020202020204" pitchFamily="34" charset="0"/>
                <a:cs typeface="Arial" panose="020B0604020202020204" pitchFamily="34" charset="0"/>
              </a:rPr>
              <a:t>What percentage of people in London will be affected, and what percentage will be unable to meet their travel demand?</a:t>
            </a:r>
          </a:p>
        </p:txBody>
      </p:sp>
    </p:spTree>
    <p:extLst>
      <p:ext uri="{BB962C8B-B14F-4D97-AF65-F5344CB8AC3E}">
        <p14:creationId xmlns:p14="http://schemas.microsoft.com/office/powerpoint/2010/main" val="3110071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843A1-3541-1500-ED10-B026A25B9FB3}"/>
              </a:ext>
            </a:extLst>
          </p:cNvPr>
          <p:cNvSpPr>
            <a:spLocks noGrp="1"/>
          </p:cNvSpPr>
          <p:nvPr>
            <p:ph type="title"/>
          </p:nvPr>
        </p:nvSpPr>
        <p:spPr>
          <a:xfrm>
            <a:off x="228600" y="219245"/>
            <a:ext cx="5743222" cy="662782"/>
          </a:xfrm>
        </p:spPr>
        <p:txBody>
          <a:bodyPr>
            <a:normAutofit/>
          </a:bodyPr>
          <a:lstStyle/>
          <a:p>
            <a:r>
              <a:rPr lang="en-US" sz="2400" b="1" i="1" dirty="0"/>
              <a:t>Origin-Destination Demand Data</a:t>
            </a:r>
          </a:p>
        </p:txBody>
      </p:sp>
      <p:sp>
        <p:nvSpPr>
          <p:cNvPr id="4" name="Slide Number Placeholder 3">
            <a:extLst>
              <a:ext uri="{FF2B5EF4-FFF2-40B4-BE49-F238E27FC236}">
                <a16:creationId xmlns:a16="http://schemas.microsoft.com/office/drawing/2014/main" id="{70E2CFF5-BB0C-DAE8-C522-8BE5D7D3135E}"/>
              </a:ext>
            </a:extLst>
          </p:cNvPr>
          <p:cNvSpPr>
            <a:spLocks noGrp="1"/>
          </p:cNvSpPr>
          <p:nvPr>
            <p:ph type="sldNum" sz="quarter" idx="12"/>
          </p:nvPr>
        </p:nvSpPr>
        <p:spPr>
          <a:xfrm>
            <a:off x="8610600" y="6356350"/>
            <a:ext cx="2743200" cy="365125"/>
          </a:xfrm>
        </p:spPr>
        <p:txBody>
          <a:bodyPr>
            <a:normAutofit/>
          </a:bodyPr>
          <a:lstStyle/>
          <a:p>
            <a:pPr>
              <a:lnSpc>
                <a:spcPct val="90000"/>
              </a:lnSpc>
              <a:spcAft>
                <a:spcPts val="600"/>
              </a:spcAft>
            </a:pPr>
            <a:fld id="{35D5B0EE-536C-E54F-A41D-F5F54837C07D}" type="slidenum">
              <a:rPr lang="en-US" smtClean="0"/>
              <a:pPr>
                <a:lnSpc>
                  <a:spcPct val="90000"/>
                </a:lnSpc>
                <a:spcAft>
                  <a:spcPts val="600"/>
                </a:spcAft>
              </a:pPr>
              <a:t>19</a:t>
            </a:fld>
            <a:endParaRPr lang="en-US"/>
          </a:p>
        </p:txBody>
      </p:sp>
      <p:pic>
        <p:nvPicPr>
          <p:cNvPr id="9" name="Picture 8" descr="A table with numbers and letters&#10;&#10;Description automatically generated">
            <a:extLst>
              <a:ext uri="{FF2B5EF4-FFF2-40B4-BE49-F238E27FC236}">
                <a16:creationId xmlns:a16="http://schemas.microsoft.com/office/drawing/2014/main" id="{E3AEB2C5-4C20-148D-B8F1-55F3B8461A13}"/>
              </a:ext>
            </a:extLst>
          </p:cNvPr>
          <p:cNvPicPr>
            <a:picLocks noChangeAspect="1"/>
          </p:cNvPicPr>
          <p:nvPr/>
        </p:nvPicPr>
        <p:blipFill>
          <a:blip r:embed="rId3"/>
          <a:stretch>
            <a:fillRect/>
          </a:stretch>
        </p:blipFill>
        <p:spPr>
          <a:xfrm>
            <a:off x="228599" y="3191580"/>
            <a:ext cx="2549554" cy="1842747"/>
          </a:xfrm>
          <a:prstGeom prst="rect">
            <a:avLst/>
          </a:prstGeom>
        </p:spPr>
      </p:pic>
      <p:pic>
        <p:nvPicPr>
          <p:cNvPr id="17" name="Picture 16" descr="A screenshot of a graph&#10;&#10;Description automatically generated">
            <a:extLst>
              <a:ext uri="{FF2B5EF4-FFF2-40B4-BE49-F238E27FC236}">
                <a16:creationId xmlns:a16="http://schemas.microsoft.com/office/drawing/2014/main" id="{1691C1D9-BF17-DD3D-8EFC-84F91F77D465}"/>
              </a:ext>
            </a:extLst>
          </p:cNvPr>
          <p:cNvPicPr>
            <a:picLocks noChangeAspect="1"/>
          </p:cNvPicPr>
          <p:nvPr/>
        </p:nvPicPr>
        <p:blipFill>
          <a:blip r:embed="rId4"/>
          <a:stretch>
            <a:fillRect/>
          </a:stretch>
        </p:blipFill>
        <p:spPr>
          <a:xfrm>
            <a:off x="228599" y="5034327"/>
            <a:ext cx="10566015" cy="1322023"/>
          </a:xfrm>
          <a:prstGeom prst="rect">
            <a:avLst/>
          </a:prstGeom>
        </p:spPr>
      </p:pic>
      <p:pic>
        <p:nvPicPr>
          <p:cNvPr id="19" name="Picture 18" descr="A table with numbers and text&#10;&#10;Description automatically generated">
            <a:extLst>
              <a:ext uri="{FF2B5EF4-FFF2-40B4-BE49-F238E27FC236}">
                <a16:creationId xmlns:a16="http://schemas.microsoft.com/office/drawing/2014/main" id="{933C88A1-5868-6C68-DD19-8044ACC883C6}"/>
              </a:ext>
            </a:extLst>
          </p:cNvPr>
          <p:cNvPicPr>
            <a:picLocks noChangeAspect="1"/>
          </p:cNvPicPr>
          <p:nvPr/>
        </p:nvPicPr>
        <p:blipFill>
          <a:blip r:embed="rId5"/>
          <a:stretch>
            <a:fillRect/>
          </a:stretch>
        </p:blipFill>
        <p:spPr>
          <a:xfrm>
            <a:off x="6253773" y="2947872"/>
            <a:ext cx="4408365" cy="2110474"/>
          </a:xfrm>
          <a:prstGeom prst="rect">
            <a:avLst/>
          </a:prstGeom>
        </p:spPr>
      </p:pic>
      <p:sp>
        <p:nvSpPr>
          <p:cNvPr id="20" name="TextBox 19">
            <a:extLst>
              <a:ext uri="{FF2B5EF4-FFF2-40B4-BE49-F238E27FC236}">
                <a16:creationId xmlns:a16="http://schemas.microsoft.com/office/drawing/2014/main" id="{FE058AF8-59DE-369C-0A93-CA8EFA71DD08}"/>
              </a:ext>
            </a:extLst>
          </p:cNvPr>
          <p:cNvSpPr txBox="1"/>
          <p:nvPr/>
        </p:nvSpPr>
        <p:spPr>
          <a:xfrm>
            <a:off x="316524" y="702519"/>
            <a:ext cx="7262446" cy="923330"/>
          </a:xfrm>
          <a:prstGeom prst="rect">
            <a:avLst/>
          </a:prstGeom>
          <a:noFill/>
        </p:spPr>
        <p:txBody>
          <a:bodyPr wrap="square" rtlCol="0">
            <a:spAutoFit/>
          </a:bodyPr>
          <a:lstStyle/>
          <a:p>
            <a:r>
              <a:rPr lang="en-US" dirty="0"/>
              <a:t>Providing detailed information on passenger flows between origins and destinations(travel demand) across different time periods, allowing us to quantify network demand.</a:t>
            </a:r>
          </a:p>
        </p:txBody>
      </p:sp>
      <p:sp>
        <p:nvSpPr>
          <p:cNvPr id="21" name="TextBox 20">
            <a:extLst>
              <a:ext uri="{FF2B5EF4-FFF2-40B4-BE49-F238E27FC236}">
                <a16:creationId xmlns:a16="http://schemas.microsoft.com/office/drawing/2014/main" id="{C3376220-2812-EDF2-9088-2A8768B442E6}"/>
              </a:ext>
            </a:extLst>
          </p:cNvPr>
          <p:cNvSpPr txBox="1"/>
          <p:nvPr/>
        </p:nvSpPr>
        <p:spPr>
          <a:xfrm>
            <a:off x="2940584" y="3502073"/>
            <a:ext cx="3155416" cy="1200329"/>
          </a:xfrm>
          <a:prstGeom prst="rect">
            <a:avLst/>
          </a:prstGeom>
          <a:noFill/>
        </p:spPr>
        <p:txBody>
          <a:bodyPr wrap="square" rtlCol="0">
            <a:spAutoFit/>
          </a:bodyPr>
          <a:lstStyle/>
          <a:p>
            <a:r>
              <a:rPr lang="en-US" dirty="0"/>
              <a:t>Integrate passengers’ travel demand data into network topology based on </a:t>
            </a:r>
            <a:r>
              <a:rPr lang="en-US" dirty="0" err="1"/>
              <a:t>mode_mnlc</a:t>
            </a:r>
            <a:r>
              <a:rPr lang="en-US" dirty="0"/>
              <a:t>/</a:t>
            </a:r>
            <a:r>
              <a:rPr lang="en-US" dirty="0" err="1"/>
              <a:t>nlc</a:t>
            </a:r>
            <a:endParaRPr lang="en-US" dirty="0"/>
          </a:p>
        </p:txBody>
      </p:sp>
      <p:pic>
        <p:nvPicPr>
          <p:cNvPr id="23" name="Picture 22" descr="A screenshot of a table&#10;&#10;Description automatically generated">
            <a:extLst>
              <a:ext uri="{FF2B5EF4-FFF2-40B4-BE49-F238E27FC236}">
                <a16:creationId xmlns:a16="http://schemas.microsoft.com/office/drawing/2014/main" id="{10A8AE14-AE97-B3DB-1882-0F8DC09742C6}"/>
              </a:ext>
            </a:extLst>
          </p:cNvPr>
          <p:cNvPicPr>
            <a:picLocks noChangeAspect="1"/>
          </p:cNvPicPr>
          <p:nvPr/>
        </p:nvPicPr>
        <p:blipFill>
          <a:blip r:embed="rId6"/>
          <a:stretch>
            <a:fillRect/>
          </a:stretch>
        </p:blipFill>
        <p:spPr>
          <a:xfrm>
            <a:off x="316524" y="1561798"/>
            <a:ext cx="10345614" cy="1362055"/>
          </a:xfrm>
          <a:prstGeom prst="rect">
            <a:avLst/>
          </a:prstGeom>
        </p:spPr>
      </p:pic>
    </p:spTree>
    <p:extLst>
      <p:ext uri="{BB962C8B-B14F-4D97-AF65-F5344CB8AC3E}">
        <p14:creationId xmlns:p14="http://schemas.microsoft.com/office/powerpoint/2010/main" val="1935562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20141-DDF2-1192-A4FD-77E6F0FB8D5A}"/>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FB681111-E7EC-92D4-49F5-F1FCE6F92746}"/>
              </a:ext>
            </a:extLst>
          </p:cNvPr>
          <p:cNvSpPr>
            <a:spLocks noGrp="1"/>
          </p:cNvSpPr>
          <p:nvPr>
            <p:ph type="sldNum" sz="quarter" idx="12"/>
          </p:nvPr>
        </p:nvSpPr>
        <p:spPr>
          <a:xfrm>
            <a:off x="6096000" y="6492875"/>
            <a:ext cx="2743200" cy="365125"/>
          </a:xfrm>
        </p:spPr>
        <p:txBody>
          <a:bodyPr/>
          <a:lstStyle/>
          <a:p>
            <a:fld id="{35D5B0EE-536C-E54F-A41D-F5F54837C07D}" type="slidenum">
              <a:rPr lang="en-US" sz="1400" smtClean="0">
                <a:latin typeface="Arial" panose="020B0604020202020204" pitchFamily="34" charset="0"/>
                <a:cs typeface="Arial" panose="020B0604020202020204" pitchFamily="34" charset="0"/>
              </a:rPr>
              <a:t>2</a:t>
            </a:fld>
            <a:endParaRPr lang="en-US" sz="1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7258AAE-56CA-76B8-51CD-F3C9CBF56EB9}"/>
              </a:ext>
            </a:extLst>
          </p:cNvPr>
          <p:cNvSpPr txBox="1"/>
          <p:nvPr/>
        </p:nvSpPr>
        <p:spPr>
          <a:xfrm>
            <a:off x="-148225" y="0"/>
            <a:ext cx="2755900" cy="461665"/>
          </a:xfrm>
          <a:prstGeom prst="rect">
            <a:avLst/>
          </a:prstGeom>
          <a:noFill/>
        </p:spPr>
        <p:txBody>
          <a:bodyPr wrap="square">
            <a:spAutoFit/>
          </a:bodyPr>
          <a:lstStyle/>
          <a:p>
            <a:pPr algn="ctr" rtl="0">
              <a:spcBef>
                <a:spcPts val="0"/>
              </a:spcBef>
              <a:spcAft>
                <a:spcPts val="0"/>
              </a:spcAft>
            </a:pPr>
            <a:r>
              <a:rPr lang="en-US" sz="2400" b="1" i="1" u="none" strike="noStrike" dirty="0">
                <a:effectLst/>
                <a:latin typeface="Arial" panose="020B0604020202020204" pitchFamily="34" charset="0"/>
                <a:cs typeface="Arial" panose="020B0604020202020204" pitchFamily="34" charset="0"/>
              </a:rPr>
              <a:t>Background</a:t>
            </a:r>
          </a:p>
        </p:txBody>
      </p:sp>
      <p:pic>
        <p:nvPicPr>
          <p:cNvPr id="1026" name="Picture 2">
            <a:extLst>
              <a:ext uri="{FF2B5EF4-FFF2-40B4-BE49-F238E27FC236}">
                <a16:creationId xmlns:a16="http://schemas.microsoft.com/office/drawing/2014/main" id="{FA1ECDB9-25DC-DB7B-4370-7FC37C1EA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5742" y="1757894"/>
            <a:ext cx="5246915" cy="39351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692508-2C37-CA87-C955-E30536B637FD}"/>
              </a:ext>
            </a:extLst>
          </p:cNvPr>
          <p:cNvSpPr txBox="1"/>
          <p:nvPr/>
        </p:nvSpPr>
        <p:spPr>
          <a:xfrm>
            <a:off x="1085090" y="1843238"/>
            <a:ext cx="4891169" cy="2031325"/>
          </a:xfrm>
          <a:prstGeom prst="rect">
            <a:avLst/>
          </a:prstGeom>
          <a:noFill/>
        </p:spPr>
        <p:txBody>
          <a:bodyPr wrap="square">
            <a:spAutoFit/>
          </a:bodyPr>
          <a:lstStyle/>
          <a:p>
            <a:r>
              <a:rPr lang="en-US" sz="1400" dirty="0"/>
              <a:t>The London Underground, or "the Tube," is the world’s oldest metro system, opening in 1863. Spanning over 400 kilometers, it plays a vital role in London’s daily life, making its resilience a key focus for researchers. One notable event was the King’s Cross fire in 1987, which caused 31 deaths and significant disruption. This tragedy led to major safety reforms and highlighted the importance of studying the network’s ability to withstand and recover from disruptions.</a:t>
            </a:r>
          </a:p>
        </p:txBody>
      </p:sp>
      <p:sp>
        <p:nvSpPr>
          <p:cNvPr id="6" name="Rectangle 5">
            <a:extLst>
              <a:ext uri="{FF2B5EF4-FFF2-40B4-BE49-F238E27FC236}">
                <a16:creationId xmlns:a16="http://schemas.microsoft.com/office/drawing/2014/main" id="{B022DF58-6AF4-10DC-CC5E-A9DC1BC29008}"/>
              </a:ext>
            </a:extLst>
          </p:cNvPr>
          <p:cNvSpPr/>
          <p:nvPr/>
        </p:nvSpPr>
        <p:spPr>
          <a:xfrm>
            <a:off x="996476" y="1899180"/>
            <a:ext cx="88614" cy="191165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7605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C7C3-ACD1-DC52-E972-3257761F893E}"/>
              </a:ext>
            </a:extLst>
          </p:cNvPr>
          <p:cNvSpPr>
            <a:spLocks noGrp="1"/>
          </p:cNvSpPr>
          <p:nvPr>
            <p:ph type="title"/>
          </p:nvPr>
        </p:nvSpPr>
        <p:spPr>
          <a:xfrm>
            <a:off x="102653" y="247135"/>
            <a:ext cx="8497503" cy="571243"/>
          </a:xfrm>
        </p:spPr>
        <p:txBody>
          <a:bodyPr/>
          <a:lstStyle/>
          <a:p>
            <a:r>
              <a:rPr lang="en-US" sz="2400" b="1" i="1" dirty="0"/>
              <a:t>Percentage of Unmet passengers’ travel demands under targeted attack on Weekday and Weekend</a:t>
            </a:r>
            <a:endParaRPr lang="en-US" sz="2400" dirty="0"/>
          </a:p>
        </p:txBody>
      </p:sp>
      <p:sp>
        <p:nvSpPr>
          <p:cNvPr id="4" name="Slide Number Placeholder 3">
            <a:extLst>
              <a:ext uri="{FF2B5EF4-FFF2-40B4-BE49-F238E27FC236}">
                <a16:creationId xmlns:a16="http://schemas.microsoft.com/office/drawing/2014/main" id="{AC408180-6F69-BA23-EC27-0797EB635E8A}"/>
              </a:ext>
            </a:extLst>
          </p:cNvPr>
          <p:cNvSpPr>
            <a:spLocks noGrp="1"/>
          </p:cNvSpPr>
          <p:nvPr>
            <p:ph type="sldNum" sz="quarter" idx="12"/>
          </p:nvPr>
        </p:nvSpPr>
        <p:spPr>
          <a:xfrm>
            <a:off x="8600156" y="6371839"/>
            <a:ext cx="2743200" cy="365125"/>
          </a:xfrm>
        </p:spPr>
        <p:txBody>
          <a:bodyPr/>
          <a:lstStyle/>
          <a:p>
            <a:fld id="{35D5B0EE-536C-E54F-A41D-F5F54837C07D}" type="slidenum">
              <a:rPr lang="en-US" smtClean="0"/>
              <a:t>20</a:t>
            </a:fld>
            <a:endParaRPr lang="en-US" dirty="0"/>
          </a:p>
        </p:txBody>
      </p:sp>
      <p:pic>
        <p:nvPicPr>
          <p:cNvPr id="5" name="Picture 4" descr="A screenshot of a table&#10;&#10;Description automatically generated">
            <a:extLst>
              <a:ext uri="{FF2B5EF4-FFF2-40B4-BE49-F238E27FC236}">
                <a16:creationId xmlns:a16="http://schemas.microsoft.com/office/drawing/2014/main" id="{CF83CCF4-BDCA-4CCD-ABE3-FF7824193802}"/>
              </a:ext>
            </a:extLst>
          </p:cNvPr>
          <p:cNvPicPr>
            <a:picLocks noChangeAspect="1"/>
          </p:cNvPicPr>
          <p:nvPr/>
        </p:nvPicPr>
        <p:blipFill>
          <a:blip r:embed="rId3"/>
          <a:stretch>
            <a:fillRect/>
          </a:stretch>
        </p:blipFill>
        <p:spPr>
          <a:xfrm>
            <a:off x="8898878" y="634442"/>
            <a:ext cx="2592759" cy="5339461"/>
          </a:xfrm>
          <a:prstGeom prst="rect">
            <a:avLst/>
          </a:prstGeom>
        </p:spPr>
      </p:pic>
      <p:pic>
        <p:nvPicPr>
          <p:cNvPr id="7" name="Picture 6" descr="A graph of different colored columns&#10;&#10;Description automatically generated">
            <a:extLst>
              <a:ext uri="{FF2B5EF4-FFF2-40B4-BE49-F238E27FC236}">
                <a16:creationId xmlns:a16="http://schemas.microsoft.com/office/drawing/2014/main" id="{A5D8A887-C911-0233-0F7E-7064398D4B6E}"/>
              </a:ext>
            </a:extLst>
          </p:cNvPr>
          <p:cNvPicPr>
            <a:picLocks noChangeAspect="1"/>
          </p:cNvPicPr>
          <p:nvPr/>
        </p:nvPicPr>
        <p:blipFill>
          <a:blip r:embed="rId4"/>
          <a:stretch>
            <a:fillRect/>
          </a:stretch>
        </p:blipFill>
        <p:spPr>
          <a:xfrm>
            <a:off x="574022" y="2515498"/>
            <a:ext cx="6976495" cy="3387360"/>
          </a:xfrm>
          <a:prstGeom prst="rect">
            <a:avLst/>
          </a:prstGeom>
        </p:spPr>
      </p:pic>
      <p:sp>
        <p:nvSpPr>
          <p:cNvPr id="8" name="TextBox 7">
            <a:extLst>
              <a:ext uri="{FF2B5EF4-FFF2-40B4-BE49-F238E27FC236}">
                <a16:creationId xmlns:a16="http://schemas.microsoft.com/office/drawing/2014/main" id="{F5F7BFE2-6E41-F9B9-7A23-093B340C3C42}"/>
              </a:ext>
            </a:extLst>
          </p:cNvPr>
          <p:cNvSpPr txBox="1"/>
          <p:nvPr/>
        </p:nvSpPr>
        <p:spPr>
          <a:xfrm>
            <a:off x="102653" y="785216"/>
            <a:ext cx="8975246"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70C0"/>
                </a:solidFill>
              </a:rPr>
              <a:t>If a targeted (attacked) node serves as either the </a:t>
            </a:r>
            <a:r>
              <a:rPr lang="en-US" sz="1600" dirty="0">
                <a:solidFill>
                  <a:srgbClr val="FF0000"/>
                </a:solidFill>
              </a:rPr>
              <a:t>origin or destination </a:t>
            </a:r>
            <a:r>
              <a:rPr lang="en-US" sz="1600" dirty="0">
                <a:solidFill>
                  <a:srgbClr val="0070C0"/>
                </a:solidFill>
              </a:rPr>
              <a:t>in a travel demand, it is assumed that the passenger's travel demand cannot be satisfied, as the starting or ending point of the journey is no longer accessible.</a:t>
            </a:r>
          </a:p>
          <a:p>
            <a:endParaRPr lang="en-US" sz="1600" dirty="0">
              <a:solidFill>
                <a:srgbClr val="0070C0"/>
              </a:solidFill>
            </a:endParaRPr>
          </a:p>
          <a:p>
            <a:pPr marL="285750" indent="-285750">
              <a:buFont typeface="Arial" panose="020B0604020202020204" pitchFamily="34" charset="0"/>
              <a:buChar char="•"/>
            </a:pPr>
            <a:r>
              <a:rPr lang="en-US" sz="1600" dirty="0">
                <a:solidFill>
                  <a:srgbClr val="0070C0"/>
                </a:solidFill>
              </a:rPr>
              <a:t>If a targeted node functions as an </a:t>
            </a:r>
            <a:r>
              <a:rPr lang="en-US" sz="1600" dirty="0">
                <a:solidFill>
                  <a:srgbClr val="FF0000"/>
                </a:solidFill>
              </a:rPr>
              <a:t>intermediate transfer point</a:t>
            </a:r>
            <a:r>
              <a:rPr lang="en-US" sz="1600" dirty="0">
                <a:solidFill>
                  <a:srgbClr val="0070C0"/>
                </a:solidFill>
              </a:rPr>
              <a:t>, and no alternative path exists to connect the origin and destination, the passenger's travel demand will also be considered unmet. This reflects the lack of feasible routes due to network disruption.</a:t>
            </a:r>
          </a:p>
        </p:txBody>
      </p:sp>
      <p:sp>
        <p:nvSpPr>
          <p:cNvPr id="10" name="Striped Right Arrow 9">
            <a:extLst>
              <a:ext uri="{FF2B5EF4-FFF2-40B4-BE49-F238E27FC236}">
                <a16:creationId xmlns:a16="http://schemas.microsoft.com/office/drawing/2014/main" id="{4C310B7D-4DD8-B017-E13F-54D68E99DD5A}"/>
              </a:ext>
            </a:extLst>
          </p:cNvPr>
          <p:cNvSpPr/>
          <p:nvPr/>
        </p:nvSpPr>
        <p:spPr>
          <a:xfrm>
            <a:off x="7998691" y="1052909"/>
            <a:ext cx="812800" cy="45719"/>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riped Right Arrow 10">
            <a:extLst>
              <a:ext uri="{FF2B5EF4-FFF2-40B4-BE49-F238E27FC236}">
                <a16:creationId xmlns:a16="http://schemas.microsoft.com/office/drawing/2014/main" id="{6DBA2274-3E02-5930-0A38-DC5CEFFAB826}"/>
              </a:ext>
            </a:extLst>
          </p:cNvPr>
          <p:cNvSpPr/>
          <p:nvPr/>
        </p:nvSpPr>
        <p:spPr>
          <a:xfrm>
            <a:off x="8022922" y="2258254"/>
            <a:ext cx="812800" cy="45719"/>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riped Right Arrow 11">
            <a:extLst>
              <a:ext uri="{FF2B5EF4-FFF2-40B4-BE49-F238E27FC236}">
                <a16:creationId xmlns:a16="http://schemas.microsoft.com/office/drawing/2014/main" id="{84752A19-12D4-E9B6-8AA8-676AC3424AFE}"/>
              </a:ext>
            </a:extLst>
          </p:cNvPr>
          <p:cNvSpPr/>
          <p:nvPr/>
        </p:nvSpPr>
        <p:spPr>
          <a:xfrm>
            <a:off x="8057978" y="4840525"/>
            <a:ext cx="812800" cy="45719"/>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riped Right Arrow 12">
            <a:extLst>
              <a:ext uri="{FF2B5EF4-FFF2-40B4-BE49-F238E27FC236}">
                <a16:creationId xmlns:a16="http://schemas.microsoft.com/office/drawing/2014/main" id="{ABF5813A-18D7-C660-FA83-74D3C2748B96}"/>
              </a:ext>
            </a:extLst>
          </p:cNvPr>
          <p:cNvSpPr/>
          <p:nvPr/>
        </p:nvSpPr>
        <p:spPr>
          <a:xfrm>
            <a:off x="8022922" y="3580127"/>
            <a:ext cx="812800" cy="45719"/>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B0AA09D-2F82-5C01-BADD-DA98F9819B03}"/>
              </a:ext>
            </a:extLst>
          </p:cNvPr>
          <p:cNvSpPr txBox="1"/>
          <p:nvPr/>
        </p:nvSpPr>
        <p:spPr>
          <a:xfrm>
            <a:off x="242953" y="5687535"/>
            <a:ext cx="7815025" cy="923330"/>
          </a:xfrm>
          <a:prstGeom prst="rect">
            <a:avLst/>
          </a:prstGeom>
          <a:noFill/>
        </p:spPr>
        <p:txBody>
          <a:bodyPr wrap="none" rtlCol="0">
            <a:spAutoFit/>
          </a:bodyPr>
          <a:lstStyle/>
          <a:p>
            <a:endParaRPr lang="en-US" dirty="0"/>
          </a:p>
          <a:p>
            <a:r>
              <a:rPr lang="en-US" b="1" dirty="0"/>
              <a:t>Only at most 2% passengers’ travel demands will not be able to meet!</a:t>
            </a:r>
          </a:p>
          <a:p>
            <a:endParaRPr lang="en-US" dirty="0"/>
          </a:p>
        </p:txBody>
      </p:sp>
    </p:spTree>
    <p:extLst>
      <p:ext uri="{BB962C8B-B14F-4D97-AF65-F5344CB8AC3E}">
        <p14:creationId xmlns:p14="http://schemas.microsoft.com/office/powerpoint/2010/main" val="263179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34167-881B-CFAD-79BB-BD5F59B4B86B}"/>
              </a:ext>
            </a:extLst>
          </p:cNvPr>
          <p:cNvSpPr>
            <a:spLocks noGrp="1"/>
          </p:cNvSpPr>
          <p:nvPr>
            <p:ph type="title"/>
          </p:nvPr>
        </p:nvSpPr>
        <p:spPr>
          <a:xfrm>
            <a:off x="0" y="0"/>
            <a:ext cx="7684189" cy="607396"/>
          </a:xfrm>
        </p:spPr>
        <p:txBody>
          <a:bodyPr/>
          <a:lstStyle/>
          <a:p>
            <a:r>
              <a:rPr lang="en-US" sz="2400" b="1" i="1" dirty="0"/>
              <a:t>Path change effect under targeted attack</a:t>
            </a:r>
          </a:p>
        </p:txBody>
      </p:sp>
      <p:sp>
        <p:nvSpPr>
          <p:cNvPr id="3" name="Text Placeholder 2">
            <a:extLst>
              <a:ext uri="{FF2B5EF4-FFF2-40B4-BE49-F238E27FC236}">
                <a16:creationId xmlns:a16="http://schemas.microsoft.com/office/drawing/2014/main" id="{60E59CD8-B2B8-4C72-E3E6-188FB8C396E1}"/>
              </a:ext>
            </a:extLst>
          </p:cNvPr>
          <p:cNvSpPr>
            <a:spLocks noGrp="1"/>
          </p:cNvSpPr>
          <p:nvPr>
            <p:ph type="body" idx="1"/>
          </p:nvPr>
        </p:nvSpPr>
        <p:spPr>
          <a:xfrm>
            <a:off x="325074" y="687873"/>
            <a:ext cx="10515600" cy="1500187"/>
          </a:xfrm>
        </p:spPr>
        <p:txBody>
          <a:bodyPr/>
          <a:lstStyle/>
          <a:p>
            <a:pPr marL="342900" indent="-342900">
              <a:buFont typeface="Arial" panose="020B0604020202020204" pitchFamily="34" charset="0"/>
              <a:buChar char="•"/>
            </a:pPr>
            <a:r>
              <a:rPr lang="en-US" i="1" dirty="0">
                <a:solidFill>
                  <a:srgbClr val="002060"/>
                </a:solidFill>
              </a:rPr>
              <a:t>What proportion of the network‘s total demand must adjust to new routes</a:t>
            </a:r>
            <a:r>
              <a:rPr lang="zh-CN" altLang="en-US" i="1" dirty="0">
                <a:solidFill>
                  <a:srgbClr val="002060"/>
                </a:solidFill>
              </a:rPr>
              <a:t> </a:t>
            </a:r>
            <a:r>
              <a:rPr lang="en-US" altLang="zh-CN" i="1" dirty="0">
                <a:solidFill>
                  <a:srgbClr val="002060"/>
                </a:solidFill>
              </a:rPr>
              <a:t>under targeted attack</a:t>
            </a:r>
            <a:r>
              <a:rPr lang="en-US" i="1" dirty="0">
                <a:solidFill>
                  <a:srgbClr val="002060"/>
                </a:solidFill>
              </a:rPr>
              <a:t>?</a:t>
            </a:r>
          </a:p>
          <a:p>
            <a:pPr marL="342900" indent="-342900">
              <a:buFont typeface="Arial" panose="020B0604020202020204" pitchFamily="34" charset="0"/>
              <a:buChar char="•"/>
            </a:pPr>
            <a:r>
              <a:rPr lang="en-US" i="1" dirty="0">
                <a:solidFill>
                  <a:srgbClr val="002060"/>
                </a:solidFill>
              </a:rPr>
              <a:t>What is the overall inconvenience caused by node disruption in terms of travel efficiency?</a:t>
            </a:r>
          </a:p>
          <a:p>
            <a:endParaRPr lang="en-US" dirty="0"/>
          </a:p>
        </p:txBody>
      </p:sp>
      <p:sp>
        <p:nvSpPr>
          <p:cNvPr id="4" name="Slide Number Placeholder 3">
            <a:extLst>
              <a:ext uri="{FF2B5EF4-FFF2-40B4-BE49-F238E27FC236}">
                <a16:creationId xmlns:a16="http://schemas.microsoft.com/office/drawing/2014/main" id="{E985A04D-4920-DD36-9F65-0FBC0C1E8A44}"/>
              </a:ext>
            </a:extLst>
          </p:cNvPr>
          <p:cNvSpPr>
            <a:spLocks noGrp="1"/>
          </p:cNvSpPr>
          <p:nvPr>
            <p:ph type="sldNum" sz="quarter" idx="12"/>
          </p:nvPr>
        </p:nvSpPr>
        <p:spPr/>
        <p:txBody>
          <a:bodyPr/>
          <a:lstStyle/>
          <a:p>
            <a:fld id="{35D5B0EE-536C-E54F-A41D-F5F54837C07D}" type="slidenum">
              <a:rPr lang="en-US" smtClean="0"/>
              <a:t>21</a:t>
            </a:fld>
            <a:endParaRPr lang="en-US"/>
          </a:p>
        </p:txBody>
      </p:sp>
      <p:pic>
        <p:nvPicPr>
          <p:cNvPr id="6" name="Picture 5" descr="A graph of a bar chart&#10;&#10;Description automatically generated with medium confidence">
            <a:extLst>
              <a:ext uri="{FF2B5EF4-FFF2-40B4-BE49-F238E27FC236}">
                <a16:creationId xmlns:a16="http://schemas.microsoft.com/office/drawing/2014/main" id="{80CBB85B-D927-8DAE-9E49-34C5820ABFA5}"/>
              </a:ext>
            </a:extLst>
          </p:cNvPr>
          <p:cNvPicPr>
            <a:picLocks noChangeAspect="1"/>
          </p:cNvPicPr>
          <p:nvPr/>
        </p:nvPicPr>
        <p:blipFill>
          <a:blip r:embed="rId3"/>
          <a:stretch>
            <a:fillRect/>
          </a:stretch>
        </p:blipFill>
        <p:spPr>
          <a:xfrm>
            <a:off x="1861851" y="2268537"/>
            <a:ext cx="7772400" cy="3815670"/>
          </a:xfrm>
          <a:prstGeom prst="rect">
            <a:avLst/>
          </a:prstGeom>
        </p:spPr>
      </p:pic>
    </p:spTree>
    <p:extLst>
      <p:ext uri="{BB962C8B-B14F-4D97-AF65-F5344CB8AC3E}">
        <p14:creationId xmlns:p14="http://schemas.microsoft.com/office/powerpoint/2010/main" val="1712404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EDF61-E227-BCB5-4704-FAC4C4913629}"/>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152167E-412D-887E-B087-AA0651E1CAE8}"/>
              </a:ext>
            </a:extLst>
          </p:cNvPr>
          <p:cNvSpPr>
            <a:spLocks noGrp="1"/>
          </p:cNvSpPr>
          <p:nvPr>
            <p:ph type="sldNum" sz="quarter" idx="12"/>
          </p:nvPr>
        </p:nvSpPr>
        <p:spPr>
          <a:xfrm>
            <a:off x="6096000" y="6492875"/>
            <a:ext cx="2743200" cy="365125"/>
          </a:xfrm>
        </p:spPr>
        <p:txBody>
          <a:bodyPr/>
          <a:lstStyle/>
          <a:p>
            <a:fld id="{35D5B0EE-536C-E54F-A41D-F5F54837C07D}" type="slidenum">
              <a:rPr lang="en-US" sz="1400" smtClean="0">
                <a:latin typeface="Arial" panose="020B0604020202020204" pitchFamily="34" charset="0"/>
                <a:cs typeface="Arial" panose="020B0604020202020204" pitchFamily="34" charset="0"/>
              </a:rPr>
              <a:t>22</a:t>
            </a:fld>
            <a:endParaRPr lang="en-US" sz="14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59D7869-14DB-A8E7-C9E4-E0772666EB78}"/>
              </a:ext>
            </a:extLst>
          </p:cNvPr>
          <p:cNvSpPr txBox="1"/>
          <p:nvPr/>
        </p:nvSpPr>
        <p:spPr>
          <a:xfrm>
            <a:off x="1704108" y="2210525"/>
            <a:ext cx="8783781" cy="618311"/>
          </a:xfrm>
          <a:prstGeom prst="rect">
            <a:avLst/>
          </a:prstGeom>
          <a:noFill/>
        </p:spPr>
        <p:txBody>
          <a:bodyPr wrap="square" rtlCol="0">
            <a:spAutoFit/>
          </a:bodyPr>
          <a:lstStyle/>
          <a:p>
            <a:pPr algn="ctr">
              <a:lnSpc>
                <a:spcPct val="150000"/>
              </a:lnSpc>
            </a:pPr>
            <a:r>
              <a:rPr lang="en-US" sz="2600" dirty="0">
                <a:latin typeface="Arial" panose="020B0604020202020204" pitchFamily="34" charset="0"/>
                <a:cs typeface="Arial" panose="020B0604020202020204" pitchFamily="34" charset="0"/>
              </a:rPr>
              <a:t>Thank you for your listening</a:t>
            </a:r>
          </a:p>
        </p:txBody>
      </p:sp>
      <p:sp>
        <p:nvSpPr>
          <p:cNvPr id="13" name="TextBox 12">
            <a:extLst>
              <a:ext uri="{FF2B5EF4-FFF2-40B4-BE49-F238E27FC236}">
                <a16:creationId xmlns:a16="http://schemas.microsoft.com/office/drawing/2014/main" id="{E14143B6-90A3-8B50-3BFB-4557856D7391}"/>
              </a:ext>
            </a:extLst>
          </p:cNvPr>
          <p:cNvSpPr txBox="1"/>
          <p:nvPr/>
        </p:nvSpPr>
        <p:spPr>
          <a:xfrm>
            <a:off x="4800293" y="4530437"/>
            <a:ext cx="2591415" cy="646331"/>
          </a:xfrm>
          <a:prstGeom prst="rect">
            <a:avLst/>
          </a:prstGeom>
          <a:noFill/>
        </p:spPr>
        <p:txBody>
          <a:bodyPr wrap="none" rtlCol="0">
            <a:spAutoFit/>
          </a:bodyPr>
          <a:lstStyle/>
          <a:p>
            <a:pPr algn="ctr"/>
            <a:r>
              <a:rPr lang="en-US" dirty="0"/>
              <a:t>Wendi Li, </a:t>
            </a:r>
            <a:r>
              <a:rPr lang="en-US" dirty="0" err="1"/>
              <a:t>Xiaoxuan</a:t>
            </a:r>
            <a:r>
              <a:rPr lang="en-US" dirty="0"/>
              <a:t> Qin</a:t>
            </a:r>
          </a:p>
          <a:p>
            <a:pPr algn="ctr"/>
            <a:r>
              <a:rPr lang="en-US" dirty="0"/>
              <a:t>Dec 05</a:t>
            </a:r>
            <a:r>
              <a:rPr lang="en-US" altLang="zh-CN" dirty="0"/>
              <a:t>, 2024</a:t>
            </a:r>
            <a:endParaRPr lang="en-US" dirty="0"/>
          </a:p>
        </p:txBody>
      </p:sp>
    </p:spTree>
    <p:extLst>
      <p:ext uri="{BB962C8B-B14F-4D97-AF65-F5344CB8AC3E}">
        <p14:creationId xmlns:p14="http://schemas.microsoft.com/office/powerpoint/2010/main" val="3465360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2575C-EFDC-B4B3-4D1C-8E75FF142D5E}"/>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B8DB0CA-7EF8-E8CB-D50A-389D00200D51}"/>
              </a:ext>
            </a:extLst>
          </p:cNvPr>
          <p:cNvSpPr>
            <a:spLocks noGrp="1"/>
          </p:cNvSpPr>
          <p:nvPr>
            <p:ph type="sldNum" sz="quarter" idx="12"/>
          </p:nvPr>
        </p:nvSpPr>
        <p:spPr>
          <a:xfrm>
            <a:off x="6096000" y="6492875"/>
            <a:ext cx="2743200" cy="365125"/>
          </a:xfrm>
        </p:spPr>
        <p:txBody>
          <a:bodyPr/>
          <a:lstStyle/>
          <a:p>
            <a:fld id="{35D5B0EE-536C-E54F-A41D-F5F54837C07D}" type="slidenum">
              <a:rPr lang="en-US" sz="1400" smtClean="0">
                <a:latin typeface="Arial" panose="020B0604020202020204" pitchFamily="34" charset="0"/>
                <a:cs typeface="Arial" panose="020B0604020202020204" pitchFamily="34" charset="0"/>
              </a:rPr>
              <a:t>3</a:t>
            </a:fld>
            <a:endParaRPr lang="en-US" sz="1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D5A395AD-5103-10A3-C405-B18C5F1333ED}"/>
              </a:ext>
            </a:extLst>
          </p:cNvPr>
          <p:cNvSpPr txBox="1"/>
          <p:nvPr/>
        </p:nvSpPr>
        <p:spPr>
          <a:xfrm>
            <a:off x="-323589" y="111534"/>
            <a:ext cx="2755900" cy="461665"/>
          </a:xfrm>
          <a:prstGeom prst="rect">
            <a:avLst/>
          </a:prstGeom>
          <a:noFill/>
        </p:spPr>
        <p:txBody>
          <a:bodyPr wrap="square">
            <a:spAutoFit/>
          </a:bodyPr>
          <a:lstStyle/>
          <a:p>
            <a:pPr algn="ctr" rtl="0">
              <a:spcBef>
                <a:spcPts val="0"/>
              </a:spcBef>
              <a:spcAft>
                <a:spcPts val="0"/>
              </a:spcAft>
            </a:pPr>
            <a:r>
              <a:rPr lang="en-US" sz="2400" b="1" i="1" dirty="0">
                <a:latin typeface="Arial" panose="020B0604020202020204" pitchFamily="34" charset="0"/>
                <a:cs typeface="Arial" panose="020B0604020202020204" pitchFamily="34" charset="0"/>
              </a:rPr>
              <a:t>Problem</a:t>
            </a:r>
            <a:endParaRPr lang="en-US" sz="2400" b="1" i="1" u="none" strike="noStrike" dirty="0">
              <a:effectLst/>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4B4F7AD1-DD9C-3E1E-D79D-C9AEA206A92A}"/>
              </a:ext>
            </a:extLst>
          </p:cNvPr>
          <p:cNvSpPr txBox="1"/>
          <p:nvPr/>
        </p:nvSpPr>
        <p:spPr>
          <a:xfrm>
            <a:off x="2101255" y="1139869"/>
            <a:ext cx="7393473"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How robust is the London Underground network?</a:t>
            </a:r>
          </a:p>
        </p:txBody>
      </p:sp>
      <p:sp>
        <p:nvSpPr>
          <p:cNvPr id="7" name="Rounded Rectangle 6">
            <a:extLst>
              <a:ext uri="{FF2B5EF4-FFF2-40B4-BE49-F238E27FC236}">
                <a16:creationId xmlns:a16="http://schemas.microsoft.com/office/drawing/2014/main" id="{43DAFCD8-2C32-C893-A02A-269C8EC23A03}"/>
              </a:ext>
            </a:extLst>
          </p:cNvPr>
          <p:cNvSpPr/>
          <p:nvPr/>
        </p:nvSpPr>
        <p:spPr>
          <a:xfrm>
            <a:off x="2012013" y="2229149"/>
            <a:ext cx="7382507" cy="625333"/>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u="none" strike="noStrike" dirty="0">
                <a:effectLst/>
              </a:rPr>
              <a:t>Q1: Is the London underground network vulnerable?</a:t>
            </a:r>
          </a:p>
        </p:txBody>
      </p:sp>
      <p:sp>
        <p:nvSpPr>
          <p:cNvPr id="8" name="Rounded Rectangle 7">
            <a:extLst>
              <a:ext uri="{FF2B5EF4-FFF2-40B4-BE49-F238E27FC236}">
                <a16:creationId xmlns:a16="http://schemas.microsoft.com/office/drawing/2014/main" id="{9B223FDA-8738-B3E8-2C52-A7D167C404D5}"/>
              </a:ext>
            </a:extLst>
          </p:cNvPr>
          <p:cNvSpPr/>
          <p:nvPr/>
        </p:nvSpPr>
        <p:spPr>
          <a:xfrm>
            <a:off x="2012013" y="4273147"/>
            <a:ext cx="7393472" cy="625333"/>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u="none" strike="noStrike" dirty="0">
                <a:effectLst/>
              </a:rPr>
              <a:t>Q</a:t>
            </a:r>
            <a:r>
              <a:rPr lang="en-US" altLang="zh-CN" sz="1800" b="1" i="0" u="none" strike="noStrike" dirty="0">
                <a:effectLst/>
              </a:rPr>
              <a:t>2</a:t>
            </a:r>
            <a:r>
              <a:rPr lang="en-US" sz="1800" b="1" i="0" u="none" strike="noStrike" dirty="0">
                <a:effectLst/>
              </a:rPr>
              <a:t>: What are the exact impacts when a station is out of service?</a:t>
            </a:r>
            <a:r>
              <a:rPr lang="zh-CN" altLang="en-US" sz="1800" dirty="0"/>
              <a:t> </a:t>
            </a:r>
            <a:endParaRPr lang="en-US" sz="1800" b="1" i="0" u="none" strike="noStrike" dirty="0">
              <a:effectLst/>
            </a:endParaRPr>
          </a:p>
        </p:txBody>
      </p:sp>
      <p:sp>
        <p:nvSpPr>
          <p:cNvPr id="10" name="TextBox 9">
            <a:extLst>
              <a:ext uri="{FF2B5EF4-FFF2-40B4-BE49-F238E27FC236}">
                <a16:creationId xmlns:a16="http://schemas.microsoft.com/office/drawing/2014/main" id="{05B9571A-1051-5B8D-4515-C5858DC32801}"/>
              </a:ext>
            </a:extLst>
          </p:cNvPr>
          <p:cNvSpPr txBox="1"/>
          <p:nvPr/>
        </p:nvSpPr>
        <p:spPr>
          <a:xfrm>
            <a:off x="613775" y="2341760"/>
            <a:ext cx="939681" cy="400110"/>
          </a:xfrm>
          <a:prstGeom prst="rect">
            <a:avLst/>
          </a:prstGeom>
          <a:noFill/>
        </p:spPr>
        <p:txBody>
          <a:bodyPr wrap="none" rtlCol="0">
            <a:spAutoFit/>
          </a:bodyPr>
          <a:lstStyle/>
          <a:p>
            <a:r>
              <a:rPr lang="en-US" sz="2000" b="1" dirty="0"/>
              <a:t>Macro</a:t>
            </a:r>
          </a:p>
        </p:txBody>
      </p:sp>
      <p:sp>
        <p:nvSpPr>
          <p:cNvPr id="11" name="TextBox 10">
            <a:extLst>
              <a:ext uri="{FF2B5EF4-FFF2-40B4-BE49-F238E27FC236}">
                <a16:creationId xmlns:a16="http://schemas.microsoft.com/office/drawing/2014/main" id="{09BAA25D-00E5-C354-1056-B934E7168B52}"/>
              </a:ext>
            </a:extLst>
          </p:cNvPr>
          <p:cNvSpPr txBox="1"/>
          <p:nvPr/>
        </p:nvSpPr>
        <p:spPr>
          <a:xfrm>
            <a:off x="649842" y="4385758"/>
            <a:ext cx="867545" cy="400110"/>
          </a:xfrm>
          <a:prstGeom prst="rect">
            <a:avLst/>
          </a:prstGeom>
          <a:noFill/>
        </p:spPr>
        <p:txBody>
          <a:bodyPr wrap="none" rtlCol="0">
            <a:spAutoFit/>
          </a:bodyPr>
          <a:lstStyle/>
          <a:p>
            <a:r>
              <a:rPr lang="en-US" sz="2000" b="1" dirty="0"/>
              <a:t>Micro</a:t>
            </a:r>
          </a:p>
        </p:txBody>
      </p:sp>
      <p:sp>
        <p:nvSpPr>
          <p:cNvPr id="12" name="Down Arrow 11">
            <a:extLst>
              <a:ext uri="{FF2B5EF4-FFF2-40B4-BE49-F238E27FC236}">
                <a16:creationId xmlns:a16="http://schemas.microsoft.com/office/drawing/2014/main" id="{354991B5-05D8-8603-4A20-D2251C7F49EF}"/>
              </a:ext>
            </a:extLst>
          </p:cNvPr>
          <p:cNvSpPr/>
          <p:nvPr/>
        </p:nvSpPr>
        <p:spPr>
          <a:xfrm>
            <a:off x="851770" y="3131507"/>
            <a:ext cx="526093" cy="889348"/>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4169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AD6F6-0D1C-475F-E644-1C36E73F5EE2}"/>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74088A9-6054-B8D3-B098-A49B6863268F}"/>
              </a:ext>
            </a:extLst>
          </p:cNvPr>
          <p:cNvSpPr>
            <a:spLocks noGrp="1"/>
          </p:cNvSpPr>
          <p:nvPr>
            <p:ph type="sldNum" sz="quarter" idx="12"/>
          </p:nvPr>
        </p:nvSpPr>
        <p:spPr>
          <a:xfrm>
            <a:off x="6096000" y="6492875"/>
            <a:ext cx="2743200" cy="365125"/>
          </a:xfrm>
        </p:spPr>
        <p:txBody>
          <a:bodyPr/>
          <a:lstStyle/>
          <a:p>
            <a:fld id="{35D5B0EE-536C-E54F-A41D-F5F54837C07D}" type="slidenum">
              <a:rPr lang="en-US" sz="1400" smtClean="0">
                <a:latin typeface="Arial" panose="020B0604020202020204" pitchFamily="34" charset="0"/>
                <a:cs typeface="Arial" panose="020B0604020202020204" pitchFamily="34" charset="0"/>
              </a:rPr>
              <a:t>4</a:t>
            </a:fld>
            <a:endParaRPr lang="en-US" sz="1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2B224A5-B91A-63E7-1F9F-D352F1DDF92E}"/>
              </a:ext>
            </a:extLst>
          </p:cNvPr>
          <p:cNvSpPr txBox="1"/>
          <p:nvPr/>
        </p:nvSpPr>
        <p:spPr>
          <a:xfrm>
            <a:off x="-859271" y="32792"/>
            <a:ext cx="8445403" cy="738664"/>
          </a:xfrm>
          <a:prstGeom prst="rect">
            <a:avLst/>
          </a:prstGeom>
          <a:noFill/>
        </p:spPr>
        <p:txBody>
          <a:bodyPr wrap="square">
            <a:spAutoFit/>
          </a:bodyPr>
          <a:lstStyle/>
          <a:p>
            <a:pPr algn="ctr" rtl="0">
              <a:spcBef>
                <a:spcPts val="0"/>
              </a:spcBef>
              <a:spcAft>
                <a:spcPts val="0"/>
              </a:spcAft>
            </a:pPr>
            <a:r>
              <a:rPr lang="en-US" sz="2400" b="1" i="1" dirty="0">
                <a:latin typeface="Arial" panose="020B0604020202020204" pitchFamily="34" charset="0"/>
                <a:cs typeface="Arial" panose="020B0604020202020204" pitchFamily="34" charset="0"/>
              </a:rPr>
              <a:t>Data and Network Construction</a:t>
            </a:r>
          </a:p>
          <a:p>
            <a:pPr algn="ctr" rtl="0">
              <a:spcBef>
                <a:spcPts val="0"/>
              </a:spcBef>
              <a:spcAft>
                <a:spcPts val="0"/>
              </a:spcAft>
            </a:pPr>
            <a:r>
              <a:rPr lang="en-US" sz="1800" b="0" i="0" u="none" strike="noStrike" dirty="0">
                <a:solidFill>
                  <a:srgbClr val="000000"/>
                </a:solidFill>
                <a:effectLst/>
                <a:latin typeface="Georgia" panose="02040502050405020303" pitchFamily="18" charset="0"/>
              </a:rPr>
              <a:t>(From </a:t>
            </a:r>
            <a:r>
              <a:rPr lang="en-US" sz="1800" b="0" i="0" u="none" strike="noStrike" dirty="0" err="1">
                <a:solidFill>
                  <a:srgbClr val="000000"/>
                </a:solidFill>
                <a:effectLst/>
                <a:latin typeface="Georgia" panose="02040502050405020303" pitchFamily="18" charset="0"/>
              </a:rPr>
              <a:t>Tfl</a:t>
            </a:r>
            <a:r>
              <a:rPr lang="en-US" sz="1800" b="0" i="0" u="none" strike="noStrike" dirty="0">
                <a:solidFill>
                  <a:srgbClr val="000000"/>
                </a:solidFill>
                <a:effectLst/>
                <a:latin typeface="Georgia" panose="02040502050405020303" pitchFamily="18" charset="0"/>
              </a:rPr>
              <a:t> government website: https://</a:t>
            </a:r>
            <a:r>
              <a:rPr lang="en-US" sz="1800" b="0" i="0" u="none" strike="noStrike" dirty="0" err="1">
                <a:solidFill>
                  <a:srgbClr val="000000"/>
                </a:solidFill>
                <a:effectLst/>
                <a:latin typeface="Georgia" panose="02040502050405020303" pitchFamily="18" charset="0"/>
              </a:rPr>
              <a:t>crowding.data.tfl.gov.uk</a:t>
            </a:r>
            <a:r>
              <a:rPr lang="en-US" sz="1800" b="0" i="0" u="none" strike="noStrike" dirty="0">
                <a:solidFill>
                  <a:srgbClr val="000000"/>
                </a:solidFill>
                <a:effectLst/>
                <a:latin typeface="Georgia" panose="02040502050405020303" pitchFamily="18" charset="0"/>
              </a:rPr>
              <a:t>/)</a:t>
            </a:r>
            <a:endParaRPr lang="en-US" sz="2400" b="1" i="1" u="none" strike="noStrike" dirty="0">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D931A3A-0844-BE4F-7B0A-789DB4EDB073}"/>
              </a:ext>
            </a:extLst>
          </p:cNvPr>
          <p:cNvSpPr txBox="1"/>
          <p:nvPr/>
        </p:nvSpPr>
        <p:spPr>
          <a:xfrm>
            <a:off x="6096000" y="3807726"/>
            <a:ext cx="2501710" cy="369332"/>
          </a:xfrm>
          <a:prstGeom prst="rect">
            <a:avLst/>
          </a:prstGeom>
          <a:noFill/>
        </p:spPr>
        <p:txBody>
          <a:bodyPr wrap="none" rtlCol="0">
            <a:spAutoFit/>
          </a:bodyPr>
          <a:lstStyle/>
          <a:p>
            <a:r>
              <a:rPr lang="en-US" altLang="zh-CN" dirty="0"/>
              <a:t>1. Topological Network</a:t>
            </a:r>
            <a:endParaRPr lang="en-US" dirty="0"/>
          </a:p>
        </p:txBody>
      </p:sp>
      <p:pic>
        <p:nvPicPr>
          <p:cNvPr id="15" name="Picture 14" descr="A screenshot of a white table with numbers&#10;&#10;Description automatically generated">
            <a:extLst>
              <a:ext uri="{FF2B5EF4-FFF2-40B4-BE49-F238E27FC236}">
                <a16:creationId xmlns:a16="http://schemas.microsoft.com/office/drawing/2014/main" id="{C452B2C5-7D8A-E2C8-C178-9B710C1B521C}"/>
              </a:ext>
            </a:extLst>
          </p:cNvPr>
          <p:cNvPicPr>
            <a:picLocks noChangeAspect="1"/>
          </p:cNvPicPr>
          <p:nvPr/>
        </p:nvPicPr>
        <p:blipFill>
          <a:blip r:embed="rId3"/>
          <a:stretch>
            <a:fillRect/>
          </a:stretch>
        </p:blipFill>
        <p:spPr>
          <a:xfrm>
            <a:off x="3929280" y="771456"/>
            <a:ext cx="8262719" cy="2535415"/>
          </a:xfrm>
          <a:prstGeom prst="rect">
            <a:avLst/>
          </a:prstGeom>
        </p:spPr>
      </p:pic>
      <p:sp>
        <p:nvSpPr>
          <p:cNvPr id="17" name="TextBox 16">
            <a:extLst>
              <a:ext uri="{FF2B5EF4-FFF2-40B4-BE49-F238E27FC236}">
                <a16:creationId xmlns:a16="http://schemas.microsoft.com/office/drawing/2014/main" id="{740A56CA-3CF4-5075-7024-1CABFAF46153}"/>
              </a:ext>
            </a:extLst>
          </p:cNvPr>
          <p:cNvSpPr txBox="1"/>
          <p:nvPr/>
        </p:nvSpPr>
        <p:spPr>
          <a:xfrm>
            <a:off x="75050" y="1893876"/>
            <a:ext cx="3854229"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Typical Weekday &amp; Weekend day in fall 2022</a:t>
            </a:r>
            <a:r>
              <a:rPr lang="zh-CN" altLang="en-US" sz="1600" dirty="0"/>
              <a:t> </a:t>
            </a:r>
            <a:endParaRPr lang="en-US" sz="1600" dirty="0"/>
          </a:p>
          <a:p>
            <a:pPr marL="285750" indent="-285750">
              <a:buFont typeface="Arial" panose="020B0604020202020204" pitchFamily="34" charset="0"/>
              <a:buChar char="•"/>
            </a:pPr>
            <a:r>
              <a:rPr lang="en-US" sz="1600" dirty="0"/>
              <a:t>Every 15min </a:t>
            </a:r>
          </a:p>
        </p:txBody>
      </p:sp>
      <p:sp>
        <p:nvSpPr>
          <p:cNvPr id="18" name="TextBox 17">
            <a:extLst>
              <a:ext uri="{FF2B5EF4-FFF2-40B4-BE49-F238E27FC236}">
                <a16:creationId xmlns:a16="http://schemas.microsoft.com/office/drawing/2014/main" id="{1EB0D68C-A085-31B8-E3AA-D53570B2F92E}"/>
              </a:ext>
            </a:extLst>
          </p:cNvPr>
          <p:cNvSpPr txBox="1"/>
          <p:nvPr/>
        </p:nvSpPr>
        <p:spPr>
          <a:xfrm>
            <a:off x="0" y="1524544"/>
            <a:ext cx="3993401" cy="369332"/>
          </a:xfrm>
          <a:prstGeom prst="rect">
            <a:avLst/>
          </a:prstGeom>
          <a:noFill/>
        </p:spPr>
        <p:txBody>
          <a:bodyPr wrap="none" rtlCol="0">
            <a:spAutoFit/>
          </a:bodyPr>
          <a:lstStyle/>
          <a:p>
            <a:r>
              <a:rPr lang="en-US" b="1" dirty="0"/>
              <a:t>Link load (passenger flow) Dataset</a:t>
            </a:r>
          </a:p>
        </p:txBody>
      </p:sp>
      <p:sp>
        <p:nvSpPr>
          <p:cNvPr id="19" name="TextBox 18">
            <a:extLst>
              <a:ext uri="{FF2B5EF4-FFF2-40B4-BE49-F238E27FC236}">
                <a16:creationId xmlns:a16="http://schemas.microsoft.com/office/drawing/2014/main" id="{30045579-1828-FA75-713C-1A922E662A27}"/>
              </a:ext>
            </a:extLst>
          </p:cNvPr>
          <p:cNvSpPr txBox="1"/>
          <p:nvPr/>
        </p:nvSpPr>
        <p:spPr>
          <a:xfrm>
            <a:off x="3641787" y="4667761"/>
            <a:ext cx="1915909" cy="369332"/>
          </a:xfrm>
          <a:prstGeom prst="rect">
            <a:avLst/>
          </a:prstGeom>
          <a:noFill/>
        </p:spPr>
        <p:txBody>
          <a:bodyPr wrap="none" rtlCol="0">
            <a:spAutoFit/>
          </a:bodyPr>
          <a:lstStyle/>
          <a:p>
            <a:r>
              <a:rPr lang="en-US" b="1" dirty="0"/>
              <a:t>Three Networks</a:t>
            </a:r>
          </a:p>
        </p:txBody>
      </p:sp>
      <p:sp>
        <p:nvSpPr>
          <p:cNvPr id="20" name="Left Brace 19">
            <a:extLst>
              <a:ext uri="{FF2B5EF4-FFF2-40B4-BE49-F238E27FC236}">
                <a16:creationId xmlns:a16="http://schemas.microsoft.com/office/drawing/2014/main" id="{9A11638F-30B4-41D9-C9A9-D7748634F7C6}"/>
              </a:ext>
            </a:extLst>
          </p:cNvPr>
          <p:cNvSpPr/>
          <p:nvPr/>
        </p:nvSpPr>
        <p:spPr>
          <a:xfrm>
            <a:off x="5557696" y="3793978"/>
            <a:ext cx="418578" cy="211689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9C9E8F9-EBA6-4D59-DEFA-04482F7F675E}"/>
              </a:ext>
            </a:extLst>
          </p:cNvPr>
          <p:cNvSpPr txBox="1"/>
          <p:nvPr/>
        </p:nvSpPr>
        <p:spPr>
          <a:xfrm>
            <a:off x="6096000" y="4631341"/>
            <a:ext cx="3407984" cy="369332"/>
          </a:xfrm>
          <a:prstGeom prst="rect">
            <a:avLst/>
          </a:prstGeom>
          <a:noFill/>
        </p:spPr>
        <p:txBody>
          <a:bodyPr wrap="none" rtlCol="0">
            <a:spAutoFit/>
          </a:bodyPr>
          <a:lstStyle/>
          <a:p>
            <a:r>
              <a:rPr lang="en-US" altLang="zh-CN" dirty="0"/>
              <a:t>2. Weekday Weighted Network </a:t>
            </a:r>
            <a:endParaRPr lang="en-US" dirty="0"/>
          </a:p>
        </p:txBody>
      </p:sp>
      <p:sp>
        <p:nvSpPr>
          <p:cNvPr id="22" name="TextBox 21">
            <a:extLst>
              <a:ext uri="{FF2B5EF4-FFF2-40B4-BE49-F238E27FC236}">
                <a16:creationId xmlns:a16="http://schemas.microsoft.com/office/drawing/2014/main" id="{57540621-73B9-4F19-228F-7A669DF1D983}"/>
              </a:ext>
            </a:extLst>
          </p:cNvPr>
          <p:cNvSpPr txBox="1"/>
          <p:nvPr/>
        </p:nvSpPr>
        <p:spPr>
          <a:xfrm>
            <a:off x="6096000" y="5475919"/>
            <a:ext cx="3356688" cy="369332"/>
          </a:xfrm>
          <a:prstGeom prst="rect">
            <a:avLst/>
          </a:prstGeom>
          <a:noFill/>
        </p:spPr>
        <p:txBody>
          <a:bodyPr wrap="none" rtlCol="0">
            <a:spAutoFit/>
          </a:bodyPr>
          <a:lstStyle/>
          <a:p>
            <a:r>
              <a:rPr lang="en-US" altLang="zh-CN" dirty="0"/>
              <a:t>3. Weekend Weighted Network</a:t>
            </a:r>
            <a:endParaRPr lang="en-US" dirty="0"/>
          </a:p>
        </p:txBody>
      </p:sp>
      <p:sp>
        <p:nvSpPr>
          <p:cNvPr id="27" name="U-Turn Arrow 26">
            <a:extLst>
              <a:ext uri="{FF2B5EF4-FFF2-40B4-BE49-F238E27FC236}">
                <a16:creationId xmlns:a16="http://schemas.microsoft.com/office/drawing/2014/main" id="{BB3286C7-5650-F479-6401-2145F1FF9485}"/>
              </a:ext>
            </a:extLst>
          </p:cNvPr>
          <p:cNvSpPr/>
          <p:nvPr/>
        </p:nvSpPr>
        <p:spPr>
          <a:xfrm rot="5400000" flipV="1">
            <a:off x="1865861" y="3380893"/>
            <a:ext cx="2345647" cy="966751"/>
          </a:xfrm>
          <a:prstGeom prst="uturnArrow">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11940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C34B23D-E5F0-2DEC-AEB7-A5B217C2FF35}"/>
              </a:ext>
            </a:extLst>
          </p:cNvPr>
          <p:cNvSpPr>
            <a:spLocks noGrp="1"/>
          </p:cNvSpPr>
          <p:nvPr>
            <p:ph type="title"/>
          </p:nvPr>
        </p:nvSpPr>
        <p:spPr>
          <a:xfrm>
            <a:off x="838200" y="365125"/>
            <a:ext cx="10515600" cy="1325563"/>
          </a:xfrm>
        </p:spPr>
        <p:txBody>
          <a:bodyPr/>
          <a:lstStyle/>
          <a:p>
            <a:r>
              <a:rPr lang="en-US" sz="2400" b="1" i="1" dirty="0"/>
              <a:t>Origin-Destination Demand Data</a:t>
            </a:r>
            <a:br>
              <a:rPr lang="en-US" sz="4400" b="1" i="1" u="none" strike="noStrike" dirty="0">
                <a:effectLst/>
                <a:latin typeface="Arial" panose="020B0604020202020204" pitchFamily="34" charset="0"/>
                <a:cs typeface="Arial" panose="020B0604020202020204" pitchFamily="34" charset="0"/>
              </a:rPr>
            </a:br>
            <a:endParaRPr lang="en-US" dirty="0"/>
          </a:p>
        </p:txBody>
      </p:sp>
      <p:sp>
        <p:nvSpPr>
          <p:cNvPr id="4" name="Slide Number Placeholder 3">
            <a:extLst>
              <a:ext uri="{FF2B5EF4-FFF2-40B4-BE49-F238E27FC236}">
                <a16:creationId xmlns:a16="http://schemas.microsoft.com/office/drawing/2014/main" id="{8B8FBC6A-67C2-A189-4E0C-F6892E7E359C}"/>
              </a:ext>
            </a:extLst>
          </p:cNvPr>
          <p:cNvSpPr>
            <a:spLocks noGrp="1"/>
          </p:cNvSpPr>
          <p:nvPr>
            <p:ph type="sldNum" sz="quarter" idx="12"/>
          </p:nvPr>
        </p:nvSpPr>
        <p:spPr>
          <a:xfrm>
            <a:off x="8610600" y="6356350"/>
            <a:ext cx="2743200" cy="365125"/>
          </a:xfrm>
        </p:spPr>
        <p:txBody>
          <a:bodyPr>
            <a:normAutofit/>
          </a:bodyPr>
          <a:lstStyle/>
          <a:p>
            <a:pPr>
              <a:lnSpc>
                <a:spcPct val="90000"/>
              </a:lnSpc>
              <a:spcAft>
                <a:spcPts val="600"/>
              </a:spcAft>
            </a:pPr>
            <a:fld id="{35D5B0EE-536C-E54F-A41D-F5F54837C07D}" type="slidenum">
              <a:rPr lang="en-US" smtClean="0"/>
              <a:pPr>
                <a:lnSpc>
                  <a:spcPct val="90000"/>
                </a:lnSpc>
                <a:spcAft>
                  <a:spcPts val="600"/>
                </a:spcAft>
              </a:pPr>
              <a:t>5</a:t>
            </a:fld>
            <a:endParaRPr lang="en-US"/>
          </a:p>
        </p:txBody>
      </p:sp>
      <p:pic>
        <p:nvPicPr>
          <p:cNvPr id="5" name="Picture 4" descr="A screenshot of a table&#10;&#10;Description automatically generated">
            <a:extLst>
              <a:ext uri="{FF2B5EF4-FFF2-40B4-BE49-F238E27FC236}">
                <a16:creationId xmlns:a16="http://schemas.microsoft.com/office/drawing/2014/main" id="{8D8C4EFB-C62B-6F3E-C7B8-FE8AEDEAC960}"/>
              </a:ext>
            </a:extLst>
          </p:cNvPr>
          <p:cNvPicPr>
            <a:picLocks noChangeAspect="1"/>
          </p:cNvPicPr>
          <p:nvPr/>
        </p:nvPicPr>
        <p:blipFill>
          <a:blip r:embed="rId3"/>
          <a:stretch>
            <a:fillRect/>
          </a:stretch>
        </p:blipFill>
        <p:spPr>
          <a:xfrm>
            <a:off x="838198" y="1144200"/>
            <a:ext cx="10345614" cy="1362055"/>
          </a:xfrm>
          <a:prstGeom prst="rect">
            <a:avLst/>
          </a:prstGeom>
        </p:spPr>
      </p:pic>
      <p:pic>
        <p:nvPicPr>
          <p:cNvPr id="12" name="Picture 11">
            <a:extLst>
              <a:ext uri="{FF2B5EF4-FFF2-40B4-BE49-F238E27FC236}">
                <a16:creationId xmlns:a16="http://schemas.microsoft.com/office/drawing/2014/main" id="{8C5C8AB9-CB2A-8967-A88C-CF9D993F7A98}"/>
              </a:ext>
            </a:extLst>
          </p:cNvPr>
          <p:cNvPicPr>
            <a:picLocks noChangeAspect="1"/>
          </p:cNvPicPr>
          <p:nvPr/>
        </p:nvPicPr>
        <p:blipFill>
          <a:blip r:embed="rId4"/>
          <a:stretch>
            <a:fillRect/>
          </a:stretch>
        </p:blipFill>
        <p:spPr>
          <a:xfrm>
            <a:off x="838199" y="3072941"/>
            <a:ext cx="10345613" cy="1239530"/>
          </a:xfrm>
          <a:prstGeom prst="rect">
            <a:avLst/>
          </a:prstGeom>
        </p:spPr>
      </p:pic>
      <p:sp>
        <p:nvSpPr>
          <p:cNvPr id="13" name="TextBox 12">
            <a:extLst>
              <a:ext uri="{FF2B5EF4-FFF2-40B4-BE49-F238E27FC236}">
                <a16:creationId xmlns:a16="http://schemas.microsoft.com/office/drawing/2014/main" id="{07800BC1-8828-4790-CBBA-B1A7CBDB44BE}"/>
              </a:ext>
            </a:extLst>
          </p:cNvPr>
          <p:cNvSpPr txBox="1"/>
          <p:nvPr/>
        </p:nvSpPr>
        <p:spPr>
          <a:xfrm>
            <a:off x="838199" y="718219"/>
            <a:ext cx="1039580" cy="369332"/>
          </a:xfrm>
          <a:prstGeom prst="rect">
            <a:avLst/>
          </a:prstGeom>
          <a:noFill/>
        </p:spPr>
        <p:txBody>
          <a:bodyPr wrap="none" rtlCol="0">
            <a:spAutoFit/>
          </a:bodyPr>
          <a:lstStyle/>
          <a:p>
            <a:r>
              <a:rPr lang="en-US" b="1" i="1" dirty="0">
                <a:latin typeface="Times New Roman" panose="02020603050405020304" pitchFamily="18" charset="0"/>
                <a:cs typeface="Times New Roman" panose="02020603050405020304" pitchFamily="18" charset="0"/>
              </a:rPr>
              <a:t>Weekend</a:t>
            </a:r>
          </a:p>
        </p:txBody>
      </p:sp>
      <p:sp>
        <p:nvSpPr>
          <p:cNvPr id="18" name="Content Placeholder 17">
            <a:extLst>
              <a:ext uri="{FF2B5EF4-FFF2-40B4-BE49-F238E27FC236}">
                <a16:creationId xmlns:a16="http://schemas.microsoft.com/office/drawing/2014/main" id="{82D0979E-6DD1-7B12-79DA-BF2DC345FF79}"/>
              </a:ext>
            </a:extLst>
          </p:cNvPr>
          <p:cNvSpPr>
            <a:spLocks noGrp="1"/>
          </p:cNvSpPr>
          <p:nvPr>
            <p:ph idx="1"/>
          </p:nvPr>
        </p:nvSpPr>
        <p:spPr>
          <a:xfrm>
            <a:off x="838198" y="2775293"/>
            <a:ext cx="2107545" cy="510037"/>
          </a:xfrm>
        </p:spPr>
        <p:txBody>
          <a:bodyPr/>
          <a:lstStyle/>
          <a:p>
            <a:pPr marL="0" indent="0">
              <a:buNone/>
            </a:pPr>
            <a:r>
              <a:rPr lang="en-US" sz="1800" b="1" i="1" dirty="0">
                <a:latin typeface="Times New Roman" panose="02020603050405020304" pitchFamily="18" charset="0"/>
                <a:cs typeface="Times New Roman" panose="02020603050405020304" pitchFamily="18" charset="0"/>
              </a:rPr>
              <a:t>Weekday</a:t>
            </a:r>
          </a:p>
        </p:txBody>
      </p:sp>
    </p:spTree>
    <p:extLst>
      <p:ext uri="{BB962C8B-B14F-4D97-AF65-F5344CB8AC3E}">
        <p14:creationId xmlns:p14="http://schemas.microsoft.com/office/powerpoint/2010/main" val="407760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6FC7A-16E1-3874-B745-29E8539F9BE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291DC94-0DCE-9AAA-9B89-FC4024A75725}"/>
              </a:ext>
            </a:extLst>
          </p:cNvPr>
          <p:cNvSpPr txBox="1"/>
          <p:nvPr/>
        </p:nvSpPr>
        <p:spPr>
          <a:xfrm>
            <a:off x="838200" y="365125"/>
            <a:ext cx="10515600" cy="1325563"/>
          </a:xfrm>
          <a:prstGeom prst="rect">
            <a:avLst/>
          </a:prstGeom>
        </p:spPr>
        <p:txBody>
          <a:bodyPr>
            <a:normAutofit/>
          </a:bodyPr>
          <a:lstStyle/>
          <a:p>
            <a:pPr>
              <a:lnSpc>
                <a:spcPct val="90000"/>
              </a:lnSpc>
              <a:spcBef>
                <a:spcPct val="0"/>
              </a:spcBef>
              <a:spcAft>
                <a:spcPts val="600"/>
              </a:spcAft>
            </a:pPr>
            <a:r>
              <a:rPr lang="en-US" sz="2400" b="1" i="1" u="none" strike="noStrike" kern="1200" dirty="0">
                <a:effectLst/>
                <a:latin typeface="+mj-lt"/>
                <a:ea typeface="+mj-ea"/>
                <a:cs typeface="+mj-cs"/>
              </a:rPr>
              <a:t>Entry Data</a:t>
            </a:r>
          </a:p>
        </p:txBody>
      </p:sp>
      <p:pic>
        <p:nvPicPr>
          <p:cNvPr id="4" name="Picture 3" descr="A screenshot of a computer&#10;&#10;Description automatically generated">
            <a:extLst>
              <a:ext uri="{FF2B5EF4-FFF2-40B4-BE49-F238E27FC236}">
                <a16:creationId xmlns:a16="http://schemas.microsoft.com/office/drawing/2014/main" id="{2382B22C-171A-6526-1290-A0FC3D3F59B8}"/>
              </a:ext>
            </a:extLst>
          </p:cNvPr>
          <p:cNvPicPr>
            <a:picLocks noChangeAspect="1"/>
          </p:cNvPicPr>
          <p:nvPr/>
        </p:nvPicPr>
        <p:blipFill>
          <a:blip r:embed="rId3"/>
          <a:stretch>
            <a:fillRect/>
          </a:stretch>
        </p:blipFill>
        <p:spPr>
          <a:xfrm>
            <a:off x="657578" y="1793477"/>
            <a:ext cx="10515600" cy="2970656"/>
          </a:xfrm>
          <a:prstGeom prst="rect">
            <a:avLst/>
          </a:prstGeom>
          <a:noFill/>
        </p:spPr>
      </p:pic>
      <p:sp>
        <p:nvSpPr>
          <p:cNvPr id="9" name="Slide Number Placeholder 8">
            <a:extLst>
              <a:ext uri="{FF2B5EF4-FFF2-40B4-BE49-F238E27FC236}">
                <a16:creationId xmlns:a16="http://schemas.microsoft.com/office/drawing/2014/main" id="{F2B42237-7128-732B-B7A8-5CA0128377A7}"/>
              </a:ext>
            </a:extLst>
          </p:cNvPr>
          <p:cNvSpPr>
            <a:spLocks noGrp="1"/>
          </p:cNvSpPr>
          <p:nvPr>
            <p:ph type="sldNum" sz="quarter" idx="12"/>
          </p:nvPr>
        </p:nvSpPr>
        <p:spPr>
          <a:xfrm>
            <a:off x="8610600" y="6356350"/>
            <a:ext cx="2743200" cy="365125"/>
          </a:xfrm>
        </p:spPr>
        <p:txBody>
          <a:bodyPr>
            <a:normAutofit/>
          </a:bodyPr>
          <a:lstStyle/>
          <a:p>
            <a:pPr>
              <a:lnSpc>
                <a:spcPct val="90000"/>
              </a:lnSpc>
              <a:spcAft>
                <a:spcPts val="600"/>
              </a:spcAft>
            </a:pPr>
            <a:fld id="{35D5B0EE-536C-E54F-A41D-F5F54837C07D}" type="slidenum">
              <a:rPr lang="en-US" smtClean="0"/>
              <a:pPr>
                <a:lnSpc>
                  <a:spcPct val="90000"/>
                </a:lnSpc>
                <a:spcAft>
                  <a:spcPts val="600"/>
                </a:spcAft>
              </a:pPr>
              <a:t>6</a:t>
            </a:fld>
            <a:endParaRPr lang="en-US"/>
          </a:p>
        </p:txBody>
      </p:sp>
    </p:spTree>
    <p:extLst>
      <p:ext uri="{BB962C8B-B14F-4D97-AF65-F5344CB8AC3E}">
        <p14:creationId xmlns:p14="http://schemas.microsoft.com/office/powerpoint/2010/main" val="1888234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C509A-35B8-7A0B-8221-C85B6173B6AB}"/>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6B25211A-F5B3-C64B-6027-1B54DE329885}"/>
              </a:ext>
            </a:extLst>
          </p:cNvPr>
          <p:cNvSpPr>
            <a:spLocks noGrp="1"/>
          </p:cNvSpPr>
          <p:nvPr>
            <p:ph type="sldNum" sz="quarter" idx="12"/>
          </p:nvPr>
        </p:nvSpPr>
        <p:spPr>
          <a:xfrm>
            <a:off x="6096000" y="6492875"/>
            <a:ext cx="2743200" cy="365125"/>
          </a:xfrm>
        </p:spPr>
        <p:txBody>
          <a:bodyPr/>
          <a:lstStyle/>
          <a:p>
            <a:fld id="{35D5B0EE-536C-E54F-A41D-F5F54837C07D}" type="slidenum">
              <a:rPr lang="en-US" sz="1400" smtClean="0">
                <a:latin typeface="Arial" panose="020B0604020202020204" pitchFamily="34" charset="0"/>
                <a:cs typeface="Arial" panose="020B0604020202020204" pitchFamily="34" charset="0"/>
              </a:rPr>
              <a:t>7</a:t>
            </a:fld>
            <a:endParaRPr lang="en-US" sz="1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459050C-84C4-BEAF-758D-428AB80F7C60}"/>
              </a:ext>
            </a:extLst>
          </p:cNvPr>
          <p:cNvSpPr txBox="1"/>
          <p:nvPr/>
        </p:nvSpPr>
        <p:spPr>
          <a:xfrm>
            <a:off x="-912312" y="134291"/>
            <a:ext cx="5546942" cy="461665"/>
          </a:xfrm>
          <a:prstGeom prst="rect">
            <a:avLst/>
          </a:prstGeom>
          <a:noFill/>
        </p:spPr>
        <p:txBody>
          <a:bodyPr wrap="square">
            <a:spAutoFit/>
          </a:bodyPr>
          <a:lstStyle/>
          <a:p>
            <a:pPr algn="ctr" rtl="0">
              <a:spcBef>
                <a:spcPts val="0"/>
              </a:spcBef>
              <a:spcAft>
                <a:spcPts val="0"/>
              </a:spcAft>
            </a:pPr>
            <a:r>
              <a:rPr lang="en-US" sz="2400" b="1" i="1" dirty="0">
                <a:latin typeface="Arial" panose="020B0604020202020204" pitchFamily="34" charset="0"/>
                <a:cs typeface="Arial" panose="020B0604020202020204" pitchFamily="34" charset="0"/>
              </a:rPr>
              <a:t>Network Visualization</a:t>
            </a:r>
            <a:endParaRPr lang="en-US" sz="2400" b="1" i="1" u="none" strike="noStrike" dirty="0">
              <a:effectLst/>
              <a:latin typeface="Arial" panose="020B0604020202020204" pitchFamily="34" charset="0"/>
              <a:cs typeface="Arial" panose="020B0604020202020204" pitchFamily="34" charset="0"/>
            </a:endParaRPr>
          </a:p>
        </p:txBody>
      </p:sp>
      <p:pic>
        <p:nvPicPr>
          <p:cNvPr id="4098" name="Picture 2">
            <a:extLst>
              <a:ext uri="{FF2B5EF4-FFF2-40B4-BE49-F238E27FC236}">
                <a16:creationId xmlns:a16="http://schemas.microsoft.com/office/drawing/2014/main" id="{CBB9FD7E-68C0-0EE2-0948-B59EBBFACF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383" y="793163"/>
            <a:ext cx="9991719" cy="53813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85E0D54-078B-1F56-E730-86C7B5A7F4D7}"/>
              </a:ext>
            </a:extLst>
          </p:cNvPr>
          <p:cNvSpPr txBox="1"/>
          <p:nvPr/>
        </p:nvSpPr>
        <p:spPr>
          <a:xfrm>
            <a:off x="85856" y="2401533"/>
            <a:ext cx="1925527" cy="1420261"/>
          </a:xfrm>
          <a:prstGeom prst="rect">
            <a:avLst/>
          </a:prstGeom>
          <a:noFill/>
        </p:spPr>
        <p:txBody>
          <a:bodyPr wrap="none" rtlCol="0">
            <a:spAutoFit/>
          </a:bodyPr>
          <a:lstStyle/>
          <a:p>
            <a:pPr marL="342900" indent="-342900">
              <a:lnSpc>
                <a:spcPct val="150000"/>
              </a:lnSpc>
              <a:buFont typeface="Wingdings" pitchFamily="2" charset="2"/>
              <a:buChar char="Ø"/>
            </a:pPr>
            <a:r>
              <a:rPr lang="en-US" sz="2000" dirty="0"/>
              <a:t>11 Lines</a:t>
            </a:r>
          </a:p>
          <a:p>
            <a:pPr marL="342900" indent="-342900">
              <a:lnSpc>
                <a:spcPct val="150000"/>
              </a:lnSpc>
              <a:buFont typeface="Wingdings" pitchFamily="2" charset="2"/>
              <a:buChar char="Ø"/>
            </a:pPr>
            <a:r>
              <a:rPr lang="en-US" sz="2000" dirty="0"/>
              <a:t>zones 1 to 6</a:t>
            </a:r>
          </a:p>
          <a:p>
            <a:pPr marL="342900" indent="-342900">
              <a:lnSpc>
                <a:spcPct val="150000"/>
              </a:lnSpc>
              <a:buFont typeface="Wingdings" pitchFamily="2" charset="2"/>
              <a:buChar char="Ø"/>
            </a:pPr>
            <a:r>
              <a:rPr lang="en-US" sz="2000" dirty="0"/>
              <a:t>270 stations</a:t>
            </a:r>
          </a:p>
        </p:txBody>
      </p:sp>
    </p:spTree>
    <p:extLst>
      <p:ext uri="{BB962C8B-B14F-4D97-AF65-F5344CB8AC3E}">
        <p14:creationId xmlns:p14="http://schemas.microsoft.com/office/powerpoint/2010/main" val="1281149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8AED5-3581-478E-5751-1909F8C64ADF}"/>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AD7778F-2AED-7476-4E97-955AFDC79A1F}"/>
              </a:ext>
            </a:extLst>
          </p:cNvPr>
          <p:cNvSpPr>
            <a:spLocks noGrp="1"/>
          </p:cNvSpPr>
          <p:nvPr>
            <p:ph type="sldNum" sz="quarter" idx="12"/>
          </p:nvPr>
        </p:nvSpPr>
        <p:spPr>
          <a:xfrm>
            <a:off x="6096000" y="6492875"/>
            <a:ext cx="2743200" cy="365125"/>
          </a:xfrm>
        </p:spPr>
        <p:txBody>
          <a:bodyPr/>
          <a:lstStyle/>
          <a:p>
            <a:fld id="{35D5B0EE-536C-E54F-A41D-F5F54837C07D}" type="slidenum">
              <a:rPr lang="en-US" sz="1400" smtClean="0">
                <a:latin typeface="Arial" panose="020B0604020202020204" pitchFamily="34" charset="0"/>
                <a:cs typeface="Arial" panose="020B0604020202020204" pitchFamily="34" charset="0"/>
              </a:rPr>
              <a:t>8</a:t>
            </a:fld>
            <a:endParaRPr lang="en-US" sz="1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05977820-489D-AD4C-0D5C-E1EA172B975A}"/>
              </a:ext>
            </a:extLst>
          </p:cNvPr>
          <p:cNvSpPr txBox="1"/>
          <p:nvPr/>
        </p:nvSpPr>
        <p:spPr>
          <a:xfrm>
            <a:off x="2378484" y="2755571"/>
            <a:ext cx="7435032" cy="461665"/>
          </a:xfrm>
          <a:prstGeom prst="rect">
            <a:avLst/>
          </a:prstGeom>
          <a:noFill/>
        </p:spPr>
        <p:txBody>
          <a:bodyPr wrap="square">
            <a:spAutoFit/>
          </a:bodyPr>
          <a:lstStyle/>
          <a:p>
            <a:pPr algn="ctr" rtl="0">
              <a:spcBef>
                <a:spcPts val="0"/>
              </a:spcBef>
              <a:spcAft>
                <a:spcPts val="0"/>
              </a:spcAft>
            </a:pPr>
            <a:r>
              <a:rPr lang="en-US" sz="2400" b="1" i="1" u="none" strike="noStrike" dirty="0">
                <a:effectLst/>
                <a:latin typeface="Arial" panose="020B0604020202020204" pitchFamily="34" charset="0"/>
                <a:cs typeface="Arial" panose="020B0604020202020204" pitchFamily="34" charset="0"/>
              </a:rPr>
              <a:t>Part 1:</a:t>
            </a:r>
            <a:r>
              <a:rPr lang="zh-CN" altLang="en-US" sz="2400" b="1" i="1" u="none" strike="noStrike" dirty="0">
                <a:effectLst/>
                <a:latin typeface="Arial" panose="020B0604020202020204" pitchFamily="34" charset="0"/>
                <a:cs typeface="Arial" panose="020B0604020202020204" pitchFamily="34" charset="0"/>
              </a:rPr>
              <a:t> </a:t>
            </a:r>
            <a:r>
              <a:rPr lang="en-US" altLang="zh-CN" sz="2400" b="1" i="1" u="none" strike="noStrike" dirty="0">
                <a:effectLst/>
                <a:latin typeface="Arial" panose="020B0604020202020204" pitchFamily="34" charset="0"/>
                <a:cs typeface="Arial" panose="020B0604020202020204" pitchFamily="34" charset="0"/>
              </a:rPr>
              <a:t>Topology and Robustness </a:t>
            </a:r>
            <a:r>
              <a:rPr lang="en-US" altLang="zh-CN" sz="2400" b="1" i="1" dirty="0">
                <a:latin typeface="Arial" panose="020B0604020202020204" pitchFamily="34" charset="0"/>
                <a:cs typeface="Arial" panose="020B0604020202020204" pitchFamily="34" charset="0"/>
              </a:rPr>
              <a:t>A</a:t>
            </a:r>
            <a:r>
              <a:rPr lang="en-US" altLang="zh-CN" sz="2400" b="1" i="1" u="none" strike="noStrike" dirty="0">
                <a:effectLst/>
                <a:latin typeface="Arial" panose="020B0604020202020204" pitchFamily="34" charset="0"/>
                <a:cs typeface="Arial" panose="020B0604020202020204" pitchFamily="34" charset="0"/>
              </a:rPr>
              <a:t>nalysis</a:t>
            </a:r>
            <a:r>
              <a:rPr lang="en-US" sz="2400" b="1" i="1" u="none" strike="noStrike" dirty="0">
                <a:effectLst/>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61116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CE173-ED98-D055-1152-F7CAAD6ED48C}"/>
            </a:ext>
          </a:extLst>
        </p:cNvPr>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EC68238C-E7CD-2880-EE6D-B8EFAFCCB88D}"/>
              </a:ext>
            </a:extLst>
          </p:cNvPr>
          <p:cNvSpPr>
            <a:spLocks noGrp="1"/>
          </p:cNvSpPr>
          <p:nvPr>
            <p:ph type="sldNum" sz="quarter" idx="12"/>
          </p:nvPr>
        </p:nvSpPr>
        <p:spPr>
          <a:xfrm>
            <a:off x="6096000" y="6492875"/>
            <a:ext cx="2743200" cy="365125"/>
          </a:xfrm>
        </p:spPr>
        <p:txBody>
          <a:bodyPr/>
          <a:lstStyle/>
          <a:p>
            <a:fld id="{35D5B0EE-536C-E54F-A41D-F5F54837C07D}" type="slidenum">
              <a:rPr lang="en-US" sz="1400" smtClean="0">
                <a:latin typeface="Arial" panose="020B0604020202020204" pitchFamily="34" charset="0"/>
                <a:cs typeface="Arial" panose="020B0604020202020204" pitchFamily="34" charset="0"/>
              </a:rPr>
              <a:t>9</a:t>
            </a:fld>
            <a:endParaRPr lang="en-US" sz="1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B795515-81EE-E47F-4972-7E8A8EE0CD82}"/>
              </a:ext>
            </a:extLst>
          </p:cNvPr>
          <p:cNvSpPr txBox="1"/>
          <p:nvPr/>
        </p:nvSpPr>
        <p:spPr>
          <a:xfrm>
            <a:off x="-912312" y="134291"/>
            <a:ext cx="5546942" cy="461665"/>
          </a:xfrm>
          <a:prstGeom prst="rect">
            <a:avLst/>
          </a:prstGeom>
          <a:noFill/>
        </p:spPr>
        <p:txBody>
          <a:bodyPr wrap="square">
            <a:spAutoFit/>
          </a:bodyPr>
          <a:lstStyle/>
          <a:p>
            <a:pPr algn="ctr" rtl="0">
              <a:spcBef>
                <a:spcPts val="0"/>
              </a:spcBef>
              <a:spcAft>
                <a:spcPts val="0"/>
              </a:spcAft>
            </a:pPr>
            <a:r>
              <a:rPr lang="en-US" sz="2400" b="1" i="1" dirty="0">
                <a:latin typeface="Arial" panose="020B0604020202020204" pitchFamily="34" charset="0"/>
                <a:cs typeface="Arial" panose="020B0604020202020204" pitchFamily="34" charset="0"/>
              </a:rPr>
              <a:t>Small – World Property </a:t>
            </a:r>
            <a:endParaRPr lang="en-US" sz="2400" b="1" i="1" u="none" strike="noStrike" dirty="0">
              <a:effectLst/>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05163F92-BE99-57FF-631D-9435922353D3}"/>
              </a:ext>
            </a:extLst>
          </p:cNvPr>
          <p:cNvGraphicFramePr>
            <a:graphicFrameLocks noGrp="1"/>
          </p:cNvGraphicFramePr>
          <p:nvPr>
            <p:extLst>
              <p:ext uri="{D42A27DB-BD31-4B8C-83A1-F6EECF244321}">
                <p14:modId xmlns:p14="http://schemas.microsoft.com/office/powerpoint/2010/main" val="1944411624"/>
              </p:ext>
            </p:extLst>
          </p:nvPr>
        </p:nvGraphicFramePr>
        <p:xfrm>
          <a:off x="1477339" y="1546823"/>
          <a:ext cx="9237319" cy="3764354"/>
        </p:xfrm>
        <a:graphic>
          <a:graphicData uri="http://schemas.openxmlformats.org/drawingml/2006/table">
            <a:tbl>
              <a:tblPr firstRow="1" bandRow="1">
                <a:tableStyleId>{5C22544A-7EE6-4342-B048-85BDC9FD1C3A}</a:tableStyleId>
              </a:tblPr>
              <a:tblGrid>
                <a:gridCol w="1231679">
                  <a:extLst>
                    <a:ext uri="{9D8B030D-6E8A-4147-A177-3AD203B41FA5}">
                      <a16:colId xmlns:a16="http://schemas.microsoft.com/office/drawing/2014/main" val="1051477643"/>
                    </a:ext>
                  </a:extLst>
                </a:gridCol>
                <a:gridCol w="1601128">
                  <a:extLst>
                    <a:ext uri="{9D8B030D-6E8A-4147-A177-3AD203B41FA5}">
                      <a16:colId xmlns:a16="http://schemas.microsoft.com/office/drawing/2014/main" val="1610770936"/>
                    </a:ext>
                  </a:extLst>
                </a:gridCol>
                <a:gridCol w="1601128">
                  <a:extLst>
                    <a:ext uri="{9D8B030D-6E8A-4147-A177-3AD203B41FA5}">
                      <a16:colId xmlns:a16="http://schemas.microsoft.com/office/drawing/2014/main" val="1905877636"/>
                    </a:ext>
                  </a:extLst>
                </a:gridCol>
                <a:gridCol w="1601128">
                  <a:extLst>
                    <a:ext uri="{9D8B030D-6E8A-4147-A177-3AD203B41FA5}">
                      <a16:colId xmlns:a16="http://schemas.microsoft.com/office/drawing/2014/main" val="3693976145"/>
                    </a:ext>
                  </a:extLst>
                </a:gridCol>
                <a:gridCol w="1601128">
                  <a:extLst>
                    <a:ext uri="{9D8B030D-6E8A-4147-A177-3AD203B41FA5}">
                      <a16:colId xmlns:a16="http://schemas.microsoft.com/office/drawing/2014/main" val="4185997460"/>
                    </a:ext>
                  </a:extLst>
                </a:gridCol>
                <a:gridCol w="1601128">
                  <a:extLst>
                    <a:ext uri="{9D8B030D-6E8A-4147-A177-3AD203B41FA5}">
                      <a16:colId xmlns:a16="http://schemas.microsoft.com/office/drawing/2014/main" val="1285322095"/>
                    </a:ext>
                  </a:extLst>
                </a:gridCol>
              </a:tblGrid>
              <a:tr h="1255274">
                <a:tc>
                  <a:txBody>
                    <a:bodyPr/>
                    <a:lstStyle/>
                    <a:p>
                      <a:r>
                        <a:rPr lang="en-US" i="1" dirty="0">
                          <a:latin typeface="Times New Roman" panose="02020603050405020304" pitchFamily="18" charset="0"/>
                          <a:cs typeface="Times New Roman" panose="02020603050405020304" pitchFamily="18" charset="0"/>
                        </a:rPr>
                        <a:t>Network</a:t>
                      </a:r>
                    </a:p>
                  </a:txBody>
                  <a:tcPr/>
                </a:tc>
                <a:tc>
                  <a:txBody>
                    <a:bodyPr/>
                    <a:lstStyle/>
                    <a:p>
                      <a:r>
                        <a:rPr lang="en-US" i="1" dirty="0">
                          <a:latin typeface="Times New Roman" panose="02020603050405020304" pitchFamily="18" charset="0"/>
                          <a:cs typeface="Times New Roman" panose="02020603050405020304" pitchFamily="18" charset="0"/>
                        </a:rPr>
                        <a:t>Actual Clustering Coefficient</a:t>
                      </a:r>
                    </a:p>
                  </a:txBody>
                  <a:tcPr/>
                </a:tc>
                <a:tc>
                  <a:txBody>
                    <a:bodyPr/>
                    <a:lstStyle/>
                    <a:p>
                      <a:r>
                        <a:rPr lang="en-US" i="1" dirty="0">
                          <a:latin typeface="Times New Roman" panose="02020603050405020304" pitchFamily="18" charset="0"/>
                          <a:cs typeface="Times New Roman" panose="02020603050405020304" pitchFamily="18" charset="0"/>
                        </a:rPr>
                        <a:t>Random Clustering Coefficient(Avg)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latin typeface="Times New Roman" panose="02020603050405020304" pitchFamily="18" charset="0"/>
                          <a:cs typeface="Times New Roman" panose="02020603050405020304" pitchFamily="18" charset="0"/>
                        </a:rPr>
                        <a:t>Actual Shortest Path Length</a:t>
                      </a:r>
                    </a:p>
                    <a:p>
                      <a:endParaRPr lang="en-US" i="1" dirty="0">
                        <a:latin typeface="Times New Roman" panose="02020603050405020304" pitchFamily="18" charset="0"/>
                        <a:cs typeface="Times New Roman" panose="02020603050405020304" pitchFamily="18" charset="0"/>
                      </a:endParaRPr>
                    </a:p>
                  </a:txBody>
                  <a:tcPr/>
                </a:tc>
                <a:tc>
                  <a:txBody>
                    <a:bodyPr/>
                    <a:lstStyle/>
                    <a:p>
                      <a:r>
                        <a:rPr lang="en-US" i="1" dirty="0">
                          <a:latin typeface="Times New Roman" panose="02020603050405020304" pitchFamily="18" charset="0"/>
                          <a:cs typeface="Times New Roman" panose="02020603050405020304" pitchFamily="18" charset="0"/>
                        </a:rPr>
                        <a:t>Random Shortest Path Length(Avg)</a:t>
                      </a:r>
                    </a:p>
                  </a:txBody>
                  <a:tcPr/>
                </a:tc>
                <a:tc>
                  <a:txBody>
                    <a:bodyPr/>
                    <a:lstStyle/>
                    <a:p>
                      <a:r>
                        <a:rPr lang="en-US" i="1" dirty="0">
                          <a:latin typeface="Times New Roman" panose="02020603050405020304" pitchFamily="18" charset="0"/>
                          <a:cs typeface="Times New Roman" panose="02020603050405020304" pitchFamily="18" charset="0"/>
                        </a:rPr>
                        <a:t>Results(Is or Not Small-World Properties)</a:t>
                      </a:r>
                    </a:p>
                  </a:txBody>
                  <a:tcPr/>
                </a:tc>
                <a:extLst>
                  <a:ext uri="{0D108BD9-81ED-4DB2-BD59-A6C34878D82A}">
                    <a16:rowId xmlns:a16="http://schemas.microsoft.com/office/drawing/2014/main" val="2307937577"/>
                  </a:ext>
                </a:extLst>
              </a:tr>
              <a:tr h="6802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latin typeface="Times New Roman" panose="02020603050405020304" pitchFamily="18" charset="0"/>
                          <a:cs typeface="Times New Roman" panose="02020603050405020304" pitchFamily="18" charset="0"/>
                        </a:rPr>
                        <a:t>Topological Network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latin typeface="Times New Roman" panose="02020603050405020304" pitchFamily="18" charset="0"/>
                          <a:cs typeface="Times New Roman" panose="02020603050405020304" pitchFamily="18" charset="0"/>
                        </a:rPr>
                        <a:t>0.031040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latin typeface="Times New Roman" panose="02020603050405020304" pitchFamily="18" charset="0"/>
                          <a:cs typeface="Times New Roman" panose="02020603050405020304" pitchFamily="18" charset="0"/>
                        </a:rPr>
                        <a:t>0.005448</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latin typeface="Times New Roman" panose="02020603050405020304" pitchFamily="18" charset="0"/>
                          <a:cs typeface="Times New Roman" panose="02020603050405020304" pitchFamily="18" charset="0"/>
                        </a:rPr>
                        <a:t>13.954151177199504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latin typeface="Times New Roman" panose="02020603050405020304" pitchFamily="18" charset="0"/>
                          <a:cs typeface="Times New Roman" panose="02020603050405020304" pitchFamily="18" charset="0"/>
                        </a:rPr>
                        <a:t>6.282330440119177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latin typeface="Times New Roman" panose="02020603050405020304" pitchFamily="18" charset="0"/>
                          <a:cs typeface="Times New Roman" panose="02020603050405020304" pitchFamily="18" charset="0"/>
                        </a:rPr>
                        <a:t>NOT Small-World </a:t>
                      </a:r>
                    </a:p>
                  </a:txBody>
                  <a:tcPr/>
                </a:tc>
                <a:extLst>
                  <a:ext uri="{0D108BD9-81ED-4DB2-BD59-A6C34878D82A}">
                    <a16:rowId xmlns:a16="http://schemas.microsoft.com/office/drawing/2014/main" val="2272324755"/>
                  </a:ext>
                </a:extLst>
              </a:tr>
              <a:tr h="6802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latin typeface="Times New Roman" panose="02020603050405020304" pitchFamily="18" charset="0"/>
                          <a:cs typeface="Times New Roman" panose="02020603050405020304" pitchFamily="18" charset="0"/>
                        </a:rPr>
                        <a:t>Weighted Weekdays Network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latin typeface="Times New Roman" panose="02020603050405020304" pitchFamily="18" charset="0"/>
                          <a:cs typeface="Times New Roman" panose="02020603050405020304" pitchFamily="18" charset="0"/>
                        </a:rPr>
                        <a:t>0.006092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latin typeface="Times New Roman" panose="02020603050405020304" pitchFamily="18" charset="0"/>
                          <a:cs typeface="Times New Roman" panose="02020603050405020304" pitchFamily="18" charset="0"/>
                        </a:rPr>
                        <a:t>0.000775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latin typeface="Times New Roman" panose="02020603050405020304" pitchFamily="18" charset="0"/>
                          <a:cs typeface="Times New Roman" panose="02020603050405020304" pitchFamily="18" charset="0"/>
                        </a:rPr>
                        <a:t>0.000375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latin typeface="Times New Roman" panose="02020603050405020304" pitchFamily="18" charset="0"/>
                          <a:cs typeface="Times New Roman" panose="02020603050405020304" pitchFamily="18" charset="0"/>
                        </a:rPr>
                        <a:t>0.000167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latin typeface="Times New Roman" panose="02020603050405020304" pitchFamily="18" charset="0"/>
                          <a:cs typeface="Times New Roman" panose="02020603050405020304" pitchFamily="18" charset="0"/>
                        </a:rPr>
                        <a:t>NOT Small-World </a:t>
                      </a:r>
                    </a:p>
                  </a:txBody>
                  <a:tcPr/>
                </a:tc>
                <a:extLst>
                  <a:ext uri="{0D108BD9-81ED-4DB2-BD59-A6C34878D82A}">
                    <a16:rowId xmlns:a16="http://schemas.microsoft.com/office/drawing/2014/main" val="1035202757"/>
                  </a:ext>
                </a:extLst>
              </a:tr>
              <a:tr h="6802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latin typeface="Times New Roman" panose="02020603050405020304" pitchFamily="18" charset="0"/>
                          <a:cs typeface="Times New Roman" panose="02020603050405020304" pitchFamily="18" charset="0"/>
                        </a:rPr>
                        <a:t>Weighted Weekend Network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latin typeface="Times New Roman" panose="02020603050405020304" pitchFamily="18" charset="0"/>
                          <a:cs typeface="Times New Roman" panose="02020603050405020304" pitchFamily="18" charset="0"/>
                        </a:rPr>
                        <a:t>0.005998</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latin typeface="Times New Roman" panose="02020603050405020304" pitchFamily="18" charset="0"/>
                          <a:cs typeface="Times New Roman" panose="02020603050405020304" pitchFamily="18" charset="0"/>
                        </a:rPr>
                        <a:t>0.000820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latin typeface="Times New Roman" panose="02020603050405020304" pitchFamily="18" charset="0"/>
                          <a:cs typeface="Times New Roman" panose="02020603050405020304" pitchFamily="18" charset="0"/>
                        </a:rPr>
                        <a:t>0.000322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latin typeface="Times New Roman" panose="02020603050405020304" pitchFamily="18" charset="0"/>
                          <a:cs typeface="Times New Roman" panose="02020603050405020304" pitchFamily="18" charset="0"/>
                        </a:rPr>
                        <a:t>0.000161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latin typeface="Times New Roman" panose="02020603050405020304" pitchFamily="18" charset="0"/>
                          <a:cs typeface="Times New Roman" panose="02020603050405020304" pitchFamily="18" charset="0"/>
                        </a:rPr>
                        <a:t>NOT Small-World </a:t>
                      </a:r>
                    </a:p>
                  </a:txBody>
                  <a:tcPr/>
                </a:tc>
                <a:extLst>
                  <a:ext uri="{0D108BD9-81ED-4DB2-BD59-A6C34878D82A}">
                    <a16:rowId xmlns:a16="http://schemas.microsoft.com/office/drawing/2014/main" val="3749594590"/>
                  </a:ext>
                </a:extLst>
              </a:tr>
            </a:tbl>
          </a:graphicData>
        </a:graphic>
      </p:graphicFrame>
    </p:spTree>
    <p:extLst>
      <p:ext uri="{BB962C8B-B14F-4D97-AF65-F5344CB8AC3E}">
        <p14:creationId xmlns:p14="http://schemas.microsoft.com/office/powerpoint/2010/main" val="3390283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8751</TotalTime>
  <Words>2201</Words>
  <Application>Microsoft Macintosh PowerPoint</Application>
  <PresentationFormat>Widescreen</PresentationFormat>
  <Paragraphs>215</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Arial</vt:lpstr>
      <vt:lpstr>Georgia</vt:lpstr>
      <vt:lpstr>Times New Roman</vt:lpstr>
      <vt:lpstr>Wingdings</vt:lpstr>
      <vt:lpstr>Office Theme</vt:lpstr>
      <vt:lpstr>PowerPoint Presentation</vt:lpstr>
      <vt:lpstr>PowerPoint Presentation</vt:lpstr>
      <vt:lpstr>PowerPoint Presentation</vt:lpstr>
      <vt:lpstr>PowerPoint Presentation</vt:lpstr>
      <vt:lpstr>Origin-Destination Demand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Origin-Destination Demand Data</vt:lpstr>
      <vt:lpstr>Percentage of Unmet passengers’ travel demands under targeted attack on Weekday and Weekend</vt:lpstr>
      <vt:lpstr>Path change effect under targeted attack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 Wendi</dc:creator>
  <cp:lastModifiedBy>Li, Wendi</cp:lastModifiedBy>
  <cp:revision>198</cp:revision>
  <dcterms:created xsi:type="dcterms:W3CDTF">2024-11-09T00:40:24Z</dcterms:created>
  <dcterms:modified xsi:type="dcterms:W3CDTF">2024-12-10T14:10:07Z</dcterms:modified>
</cp:coreProperties>
</file>